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700" r:id="rId1"/>
    <p:sldMasterId id="2147483802" r:id="rId2"/>
    <p:sldMasterId id="2147483810" r:id="rId3"/>
    <p:sldMasterId id="2147483828" r:id="rId4"/>
    <p:sldMasterId id="2147483842" r:id="rId5"/>
  </p:sldMasterIdLst>
  <p:notesMasterIdLst>
    <p:notesMasterId r:id="rId42"/>
  </p:notesMasterIdLst>
  <p:handoutMasterIdLst>
    <p:handoutMasterId r:id="rId43"/>
  </p:handoutMasterIdLst>
  <p:sldIdLst>
    <p:sldId id="568" r:id="rId6"/>
    <p:sldId id="576" r:id="rId7"/>
    <p:sldId id="598" r:id="rId8"/>
    <p:sldId id="593" r:id="rId9"/>
    <p:sldId id="594" r:id="rId10"/>
    <p:sldId id="599" r:id="rId11"/>
    <p:sldId id="601" r:id="rId12"/>
    <p:sldId id="602" r:id="rId13"/>
    <p:sldId id="603" r:id="rId14"/>
    <p:sldId id="604" r:id="rId15"/>
    <p:sldId id="614" r:id="rId16"/>
    <p:sldId id="605" r:id="rId17"/>
    <p:sldId id="606" r:id="rId18"/>
    <p:sldId id="607" r:id="rId19"/>
    <p:sldId id="608" r:id="rId20"/>
    <p:sldId id="596" r:id="rId21"/>
    <p:sldId id="577" r:id="rId22"/>
    <p:sldId id="578" r:id="rId23"/>
    <p:sldId id="579" r:id="rId24"/>
    <p:sldId id="580" r:id="rId25"/>
    <p:sldId id="583" r:id="rId26"/>
    <p:sldId id="563" r:id="rId27"/>
    <p:sldId id="584" r:id="rId28"/>
    <p:sldId id="585" r:id="rId29"/>
    <p:sldId id="586" r:id="rId30"/>
    <p:sldId id="588" r:id="rId31"/>
    <p:sldId id="589" r:id="rId32"/>
    <p:sldId id="590" r:id="rId33"/>
    <p:sldId id="587" r:id="rId34"/>
    <p:sldId id="566" r:id="rId35"/>
    <p:sldId id="572" r:id="rId36"/>
    <p:sldId id="573" r:id="rId37"/>
    <p:sldId id="574" r:id="rId38"/>
    <p:sldId id="611" r:id="rId39"/>
    <p:sldId id="612" r:id="rId40"/>
    <p:sldId id="609" r:id="rId4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85" autoAdjust="0"/>
    <p:restoredTop sz="94660"/>
  </p:normalViewPr>
  <p:slideViewPr>
    <p:cSldViewPr>
      <p:cViewPr varScale="1">
        <p:scale>
          <a:sx n="68" d="100"/>
          <a:sy n="68" d="100"/>
        </p:scale>
        <p:origin x="1218"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高齢ｙｓあ!$A$4</c:f>
              <c:strCache>
                <c:ptCount val="1"/>
                <c:pt idx="0">
                  <c:v>Elderly ratio</c:v>
                </c:pt>
              </c:strCache>
            </c:strRef>
          </c:tx>
          <c:spPr>
            <a:ln w="57150" cap="rnd">
              <a:solidFill>
                <a:srgbClr val="0000FF"/>
              </a:solidFill>
              <a:round/>
            </a:ln>
            <a:effectLst/>
          </c:spPr>
          <c:marker>
            <c:symbol val="circle"/>
            <c:size val="5"/>
            <c:spPr>
              <a:solidFill>
                <a:schemeClr val="accent1"/>
              </a:solidFill>
              <a:ln w="88900">
                <a:solidFill>
                  <a:srgbClr val="0000FF"/>
                </a:solidFill>
              </a:ln>
              <a:effectLst/>
            </c:spPr>
          </c:marker>
          <c:dLbls>
            <c:dLbl>
              <c:idx val="8"/>
              <c:spPr>
                <a:noFill/>
                <a:ln>
                  <a:noFill/>
                </a:ln>
                <a:effectLst/>
              </c:spPr>
              <c:txPr>
                <a:bodyPr rot="0" spcFirstLastPara="1" vertOverflow="ellipsis" vert="horz" wrap="square" anchor="ctr" anchorCtr="1"/>
                <a:lstStyle/>
                <a:p>
                  <a:pPr>
                    <a:defRPr sz="2400" b="1" i="0" u="none" strike="noStrike" kern="1200" baseline="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0-6A51-4669-A51B-FA7C3EF69784}"/>
                </c:ext>
              </c:extLst>
            </c:dLbl>
            <c:spPr>
              <a:noFill/>
              <a:ln>
                <a:noFill/>
              </a:ln>
              <a:effectLst/>
            </c:spPr>
            <c:txPr>
              <a:bodyPr rot="0" spcFirstLastPara="1" vertOverflow="ellipsis" vert="horz" wrap="square" anchor="ctr" anchorCtr="1"/>
              <a:lstStyle/>
              <a:p>
                <a:pPr>
                  <a:defRPr sz="1000" b="0" i="0" u="none" strike="noStrike" kern="1200" baseline="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高齢ｙｓあ!$B$1:$J$1</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高齢ｙｓあ!$B$4:$J$4</c:f>
              <c:numCache>
                <c:formatCode>0.0%</c:formatCode>
                <c:ptCount val="9"/>
                <c:pt idx="0">
                  <c:v>0.22658751855033976</c:v>
                </c:pt>
                <c:pt idx="1">
                  <c:v>0.23020459159768858</c:v>
                </c:pt>
                <c:pt idx="2">
                  <c:v>0.23273097082062114</c:v>
                </c:pt>
                <c:pt idx="3">
                  <c:v>0.24131985265302924</c:v>
                </c:pt>
                <c:pt idx="4">
                  <c:v>0.25037281218114749</c:v>
                </c:pt>
                <c:pt idx="5">
                  <c:v>0.25935240490411821</c:v>
                </c:pt>
                <c:pt idx="6">
                  <c:v>0.26650405224643953</c:v>
                </c:pt>
                <c:pt idx="7">
                  <c:v>0.27237630003151592</c:v>
                </c:pt>
                <c:pt idx="8">
                  <c:v>0.27732617788651248</c:v>
                </c:pt>
              </c:numCache>
            </c:numRef>
          </c:val>
          <c:smooth val="0"/>
          <c:extLst>
            <c:ext xmlns:c16="http://schemas.microsoft.com/office/drawing/2014/chart" uri="{C3380CC4-5D6E-409C-BE32-E72D297353CC}">
              <c16:uniqueId val="{00000001-6A51-4669-A51B-FA7C3EF69784}"/>
            </c:ext>
          </c:extLst>
        </c:ser>
        <c:dLbls>
          <c:showLegendKey val="0"/>
          <c:showVal val="0"/>
          <c:showCatName val="0"/>
          <c:showSerName val="0"/>
          <c:showPercent val="0"/>
          <c:showBubbleSize val="0"/>
        </c:dLbls>
        <c:marker val="1"/>
        <c:smooth val="0"/>
        <c:axId val="424557032"/>
        <c:axId val="332001616"/>
      </c:lineChart>
      <c:catAx>
        <c:axId val="42455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332001616"/>
        <c:crosses val="autoZero"/>
        <c:auto val="1"/>
        <c:lblAlgn val="ctr"/>
        <c:lblOffset val="100"/>
        <c:noMultiLvlLbl val="0"/>
      </c:catAx>
      <c:valAx>
        <c:axId val="332001616"/>
        <c:scaling>
          <c:orientation val="minMax"/>
          <c:max val="0.30000000000000004"/>
          <c:min val="0.2"/>
        </c:scaling>
        <c:delete val="1"/>
        <c:axPos val="l"/>
        <c:numFmt formatCode="0.0%" sourceLinked="1"/>
        <c:majorTickMark val="out"/>
        <c:minorTickMark val="none"/>
        <c:tickLblPos val="nextTo"/>
        <c:crossAx val="4245570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Sheet1!$A$2</c:f>
              <c:strCache>
                <c:ptCount val="1"/>
                <c:pt idx="0">
                  <c:v>全業種</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447E-418D-87D8-3408733944F6}"/>
                </c:ext>
              </c:extLst>
            </c:dLbl>
            <c:dLbl>
              <c:idx val="1"/>
              <c:delete val="1"/>
              <c:extLst>
                <c:ext xmlns:c15="http://schemas.microsoft.com/office/drawing/2012/chart" uri="{CE6537A1-D6FC-4f65-9D91-7224C49458BB}"/>
                <c:ext xmlns:c16="http://schemas.microsoft.com/office/drawing/2014/chart" uri="{C3380CC4-5D6E-409C-BE32-E72D297353CC}">
                  <c16:uniqueId val="{00000001-447E-418D-87D8-3408733944F6}"/>
                </c:ext>
              </c:extLst>
            </c:dLbl>
            <c:dLbl>
              <c:idx val="2"/>
              <c:delete val="1"/>
              <c:extLst>
                <c:ext xmlns:c15="http://schemas.microsoft.com/office/drawing/2012/chart" uri="{CE6537A1-D6FC-4f65-9D91-7224C49458BB}"/>
                <c:ext xmlns:c16="http://schemas.microsoft.com/office/drawing/2014/chart" uri="{C3380CC4-5D6E-409C-BE32-E72D297353CC}">
                  <c16:uniqueId val="{00000002-447E-418D-87D8-3408733944F6}"/>
                </c:ext>
              </c:extLst>
            </c:dLbl>
            <c:dLbl>
              <c:idx val="3"/>
              <c:delete val="1"/>
              <c:extLst>
                <c:ext xmlns:c15="http://schemas.microsoft.com/office/drawing/2012/chart" uri="{CE6537A1-D6FC-4f65-9D91-7224C49458BB}"/>
                <c:ext xmlns:c16="http://schemas.microsoft.com/office/drawing/2014/chart" uri="{C3380CC4-5D6E-409C-BE32-E72D297353CC}">
                  <c16:uniqueId val="{00000003-447E-418D-87D8-3408733944F6}"/>
                </c:ext>
              </c:extLst>
            </c:dLbl>
            <c:dLbl>
              <c:idx val="4"/>
              <c:delete val="1"/>
              <c:extLst>
                <c:ext xmlns:c15="http://schemas.microsoft.com/office/drawing/2012/chart" uri="{CE6537A1-D6FC-4f65-9D91-7224C49458BB}"/>
                <c:ext xmlns:c16="http://schemas.microsoft.com/office/drawing/2014/chart" uri="{C3380CC4-5D6E-409C-BE32-E72D297353CC}">
                  <c16:uniqueId val="{00000004-447E-418D-87D8-3408733944F6}"/>
                </c:ext>
              </c:extLst>
            </c:dLbl>
            <c:dLbl>
              <c:idx val="5"/>
              <c:delete val="1"/>
              <c:extLst>
                <c:ext xmlns:c15="http://schemas.microsoft.com/office/drawing/2012/chart" uri="{CE6537A1-D6FC-4f65-9D91-7224C49458BB}"/>
                <c:ext xmlns:c16="http://schemas.microsoft.com/office/drawing/2014/chart" uri="{C3380CC4-5D6E-409C-BE32-E72D297353CC}">
                  <c16:uniqueId val="{00000005-447E-418D-87D8-3408733944F6}"/>
                </c:ext>
              </c:extLst>
            </c:dLbl>
            <c:dLbl>
              <c:idx val="6"/>
              <c:delete val="1"/>
              <c:extLst>
                <c:ext xmlns:c15="http://schemas.microsoft.com/office/drawing/2012/chart" uri="{CE6537A1-D6FC-4f65-9D91-7224C49458BB}"/>
                <c:ext xmlns:c16="http://schemas.microsoft.com/office/drawing/2014/chart" uri="{C3380CC4-5D6E-409C-BE32-E72D297353CC}">
                  <c16:uniqueId val="{00000006-447E-418D-87D8-3408733944F6}"/>
                </c:ext>
              </c:extLst>
            </c:dLbl>
            <c:dLbl>
              <c:idx val="7"/>
              <c:delete val="1"/>
              <c:extLst>
                <c:ext xmlns:c15="http://schemas.microsoft.com/office/drawing/2012/chart" uri="{CE6537A1-D6FC-4f65-9D91-7224C49458BB}"/>
                <c:ext xmlns:c16="http://schemas.microsoft.com/office/drawing/2014/chart" uri="{C3380CC4-5D6E-409C-BE32-E72D297353CC}">
                  <c16:uniqueId val="{00000007-447E-418D-87D8-3408733944F6}"/>
                </c:ext>
              </c:extLst>
            </c:dLbl>
            <c:dLbl>
              <c:idx val="8"/>
              <c:delete val="1"/>
              <c:extLst>
                <c:ext xmlns:c15="http://schemas.microsoft.com/office/drawing/2012/chart" uri="{CE6537A1-D6FC-4f65-9D91-7224C49458BB}"/>
                <c:ext xmlns:c16="http://schemas.microsoft.com/office/drawing/2014/chart" uri="{C3380CC4-5D6E-409C-BE32-E72D297353CC}">
                  <c16:uniqueId val="{00000008-447E-418D-87D8-3408733944F6}"/>
                </c:ext>
              </c:extLst>
            </c:dLbl>
            <c:dLbl>
              <c:idx val="9"/>
              <c:delete val="1"/>
              <c:extLst>
                <c:ext xmlns:c15="http://schemas.microsoft.com/office/drawing/2012/chart" uri="{CE6537A1-D6FC-4f65-9D91-7224C49458BB}"/>
                <c:ext xmlns:c16="http://schemas.microsoft.com/office/drawing/2014/chart" uri="{C3380CC4-5D6E-409C-BE32-E72D297353CC}">
                  <c16:uniqueId val="{00000009-447E-418D-87D8-3408733944F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lumMod val="50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Sheet1!$B$2:$L$2</c:f>
              <c:numCache>
                <c:formatCode>General</c:formatCode>
                <c:ptCount val="11"/>
                <c:pt idx="0">
                  <c:v>1.06</c:v>
                </c:pt>
                <c:pt idx="1">
                  <c:v>0.96</c:v>
                </c:pt>
                <c:pt idx="2">
                  <c:v>0.52</c:v>
                </c:pt>
                <c:pt idx="3">
                  <c:v>0.47</c:v>
                </c:pt>
                <c:pt idx="4">
                  <c:v>0.6</c:v>
                </c:pt>
                <c:pt idx="5">
                  <c:v>0.73</c:v>
                </c:pt>
                <c:pt idx="6">
                  <c:v>0.82</c:v>
                </c:pt>
                <c:pt idx="7">
                  <c:v>0.99</c:v>
                </c:pt>
                <c:pt idx="8">
                  <c:v>1.08</c:v>
                </c:pt>
                <c:pt idx="9">
                  <c:v>1.21</c:v>
                </c:pt>
                <c:pt idx="10">
                  <c:v>1.34</c:v>
                </c:pt>
              </c:numCache>
            </c:numRef>
          </c:val>
          <c:smooth val="0"/>
          <c:extLst>
            <c:ext xmlns:c16="http://schemas.microsoft.com/office/drawing/2014/chart" uri="{C3380CC4-5D6E-409C-BE32-E72D297353CC}">
              <c16:uniqueId val="{0000000A-447E-418D-87D8-3408733944F6}"/>
            </c:ext>
          </c:extLst>
        </c:ser>
        <c:ser>
          <c:idx val="1"/>
          <c:order val="1"/>
          <c:tx>
            <c:strRef>
              <c:f>Sheet1!$A$3</c:f>
              <c:strCache>
                <c:ptCount val="1"/>
                <c:pt idx="0">
                  <c:v>職業ドライバー</c:v>
                </c:pt>
              </c:strCache>
            </c:strRef>
          </c:tx>
          <c:spPr>
            <a:ln w="57150" cap="rnd">
              <a:solidFill>
                <a:srgbClr val="0000FF"/>
              </a:solidFill>
              <a:round/>
            </a:ln>
            <a:effectLst/>
          </c:spPr>
          <c:marker>
            <c:symbol val="circle"/>
            <c:size val="5"/>
            <c:spPr>
              <a:solidFill>
                <a:srgbClr val="FF0000"/>
              </a:solidFill>
              <a:ln w="57150">
                <a:solidFill>
                  <a:srgbClr val="0000FF"/>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B-447E-418D-87D8-3408733944F6}"/>
                </c:ext>
              </c:extLst>
            </c:dLbl>
            <c:dLbl>
              <c:idx val="1"/>
              <c:delete val="1"/>
              <c:extLst>
                <c:ext xmlns:c15="http://schemas.microsoft.com/office/drawing/2012/chart" uri="{CE6537A1-D6FC-4f65-9D91-7224C49458BB}"/>
                <c:ext xmlns:c16="http://schemas.microsoft.com/office/drawing/2014/chart" uri="{C3380CC4-5D6E-409C-BE32-E72D297353CC}">
                  <c16:uniqueId val="{0000000C-447E-418D-87D8-3408733944F6}"/>
                </c:ext>
              </c:extLst>
            </c:dLbl>
            <c:dLbl>
              <c:idx val="2"/>
              <c:delete val="1"/>
              <c:extLst>
                <c:ext xmlns:c15="http://schemas.microsoft.com/office/drawing/2012/chart" uri="{CE6537A1-D6FC-4f65-9D91-7224C49458BB}"/>
                <c:ext xmlns:c16="http://schemas.microsoft.com/office/drawing/2014/chart" uri="{C3380CC4-5D6E-409C-BE32-E72D297353CC}">
                  <c16:uniqueId val="{0000000D-447E-418D-87D8-3408733944F6}"/>
                </c:ext>
              </c:extLst>
            </c:dLbl>
            <c:dLbl>
              <c:idx val="3"/>
              <c:delete val="1"/>
              <c:extLst>
                <c:ext xmlns:c15="http://schemas.microsoft.com/office/drawing/2012/chart" uri="{CE6537A1-D6FC-4f65-9D91-7224C49458BB}"/>
                <c:ext xmlns:c16="http://schemas.microsoft.com/office/drawing/2014/chart" uri="{C3380CC4-5D6E-409C-BE32-E72D297353CC}">
                  <c16:uniqueId val="{0000000E-447E-418D-87D8-3408733944F6}"/>
                </c:ext>
              </c:extLst>
            </c:dLbl>
            <c:dLbl>
              <c:idx val="4"/>
              <c:delete val="1"/>
              <c:extLst>
                <c:ext xmlns:c15="http://schemas.microsoft.com/office/drawing/2012/chart" uri="{CE6537A1-D6FC-4f65-9D91-7224C49458BB}"/>
                <c:ext xmlns:c16="http://schemas.microsoft.com/office/drawing/2014/chart" uri="{C3380CC4-5D6E-409C-BE32-E72D297353CC}">
                  <c16:uniqueId val="{0000000F-447E-418D-87D8-3408733944F6}"/>
                </c:ext>
              </c:extLst>
            </c:dLbl>
            <c:dLbl>
              <c:idx val="5"/>
              <c:delete val="1"/>
              <c:extLst>
                <c:ext xmlns:c15="http://schemas.microsoft.com/office/drawing/2012/chart" uri="{CE6537A1-D6FC-4f65-9D91-7224C49458BB}"/>
                <c:ext xmlns:c16="http://schemas.microsoft.com/office/drawing/2014/chart" uri="{C3380CC4-5D6E-409C-BE32-E72D297353CC}">
                  <c16:uniqueId val="{00000010-447E-418D-87D8-3408733944F6}"/>
                </c:ext>
              </c:extLst>
            </c:dLbl>
            <c:dLbl>
              <c:idx val="6"/>
              <c:delete val="1"/>
              <c:extLst>
                <c:ext xmlns:c15="http://schemas.microsoft.com/office/drawing/2012/chart" uri="{CE6537A1-D6FC-4f65-9D91-7224C49458BB}"/>
                <c:ext xmlns:c16="http://schemas.microsoft.com/office/drawing/2014/chart" uri="{C3380CC4-5D6E-409C-BE32-E72D297353CC}">
                  <c16:uniqueId val="{00000011-447E-418D-87D8-3408733944F6}"/>
                </c:ext>
              </c:extLst>
            </c:dLbl>
            <c:dLbl>
              <c:idx val="7"/>
              <c:delete val="1"/>
              <c:extLst>
                <c:ext xmlns:c15="http://schemas.microsoft.com/office/drawing/2012/chart" uri="{CE6537A1-D6FC-4f65-9D91-7224C49458BB}"/>
                <c:ext xmlns:c16="http://schemas.microsoft.com/office/drawing/2014/chart" uri="{C3380CC4-5D6E-409C-BE32-E72D297353CC}">
                  <c16:uniqueId val="{00000012-447E-418D-87D8-3408733944F6}"/>
                </c:ext>
              </c:extLst>
            </c:dLbl>
            <c:dLbl>
              <c:idx val="8"/>
              <c:delete val="1"/>
              <c:extLst>
                <c:ext xmlns:c15="http://schemas.microsoft.com/office/drawing/2012/chart" uri="{CE6537A1-D6FC-4f65-9D91-7224C49458BB}"/>
                <c:ext xmlns:c16="http://schemas.microsoft.com/office/drawing/2014/chart" uri="{C3380CC4-5D6E-409C-BE32-E72D297353CC}">
                  <c16:uniqueId val="{00000013-447E-418D-87D8-3408733944F6}"/>
                </c:ext>
              </c:extLst>
            </c:dLbl>
            <c:dLbl>
              <c:idx val="9"/>
              <c:delete val="1"/>
              <c:extLst>
                <c:ext xmlns:c15="http://schemas.microsoft.com/office/drawing/2012/chart" uri="{CE6537A1-D6FC-4f65-9D91-7224C49458BB}"/>
                <c:ext xmlns:c16="http://schemas.microsoft.com/office/drawing/2014/chart" uri="{C3380CC4-5D6E-409C-BE32-E72D297353CC}">
                  <c16:uniqueId val="{00000014-447E-418D-87D8-3408733944F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Sheet1!$B$3:$L$3</c:f>
              <c:numCache>
                <c:formatCode>General</c:formatCode>
                <c:ptCount val="11"/>
                <c:pt idx="0">
                  <c:v>1.66</c:v>
                </c:pt>
                <c:pt idx="1">
                  <c:v>1.58</c:v>
                </c:pt>
                <c:pt idx="2">
                  <c:v>0.83</c:v>
                </c:pt>
                <c:pt idx="3">
                  <c:v>0.78</c:v>
                </c:pt>
                <c:pt idx="4">
                  <c:v>1.04</c:v>
                </c:pt>
                <c:pt idx="5">
                  <c:v>1.34</c:v>
                </c:pt>
                <c:pt idx="6">
                  <c:v>1.53</c:v>
                </c:pt>
                <c:pt idx="7">
                  <c:v>1.9</c:v>
                </c:pt>
                <c:pt idx="8">
                  <c:v>2.0299999999999998</c:v>
                </c:pt>
                <c:pt idx="9">
                  <c:v>2.25</c:v>
                </c:pt>
                <c:pt idx="10">
                  <c:v>2.63</c:v>
                </c:pt>
              </c:numCache>
            </c:numRef>
          </c:val>
          <c:smooth val="0"/>
          <c:extLst>
            <c:ext xmlns:c16="http://schemas.microsoft.com/office/drawing/2014/chart" uri="{C3380CC4-5D6E-409C-BE32-E72D297353CC}">
              <c16:uniqueId val="{00000015-447E-418D-87D8-3408733944F6}"/>
            </c:ext>
          </c:extLst>
        </c:ser>
        <c:dLbls>
          <c:showLegendKey val="0"/>
          <c:showVal val="0"/>
          <c:showCatName val="0"/>
          <c:showSerName val="0"/>
          <c:showPercent val="0"/>
          <c:showBubbleSize val="0"/>
        </c:dLbls>
        <c:marker val="1"/>
        <c:smooth val="0"/>
        <c:axId val="332002400"/>
        <c:axId val="332002792"/>
      </c:lineChart>
      <c:catAx>
        <c:axId val="33200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332002792"/>
        <c:crosses val="autoZero"/>
        <c:auto val="1"/>
        <c:lblAlgn val="ctr"/>
        <c:lblOffset val="100"/>
        <c:noMultiLvlLbl val="0"/>
      </c:catAx>
      <c:valAx>
        <c:axId val="332002792"/>
        <c:scaling>
          <c:orientation val="minMax"/>
        </c:scaling>
        <c:delete val="1"/>
        <c:axPos val="l"/>
        <c:numFmt formatCode="General" sourceLinked="1"/>
        <c:majorTickMark val="none"/>
        <c:minorTickMark val="none"/>
        <c:tickLblPos val="nextTo"/>
        <c:crossAx val="332002400"/>
        <c:crosses val="autoZero"/>
        <c:crossBetween val="between"/>
        <c:majorUnit val="1"/>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legendEntry>
      <c:layout>
        <c:manualLayout>
          <c:xMode val="edge"/>
          <c:yMode val="edge"/>
          <c:x val="6.1727909011373566E-2"/>
          <c:y val="5.902668416447944E-2"/>
          <c:w val="0.4154235508981769"/>
          <c:h val="0.16612715077282006"/>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341" cy="492640"/>
          </a:xfrm>
          <a:prstGeom prst="rect">
            <a:avLst/>
          </a:prstGeom>
        </p:spPr>
        <p:txBody>
          <a:bodyPr vert="horz" lIns="92409" tIns="46205" rIns="92409" bIns="46205" rtlCol="0"/>
          <a:lstStyle>
            <a:lvl1pPr algn="l">
              <a:defRPr sz="1200"/>
            </a:lvl1pPr>
          </a:lstStyle>
          <a:p>
            <a:endParaRPr lang="en-US"/>
          </a:p>
        </p:txBody>
      </p:sp>
      <p:sp>
        <p:nvSpPr>
          <p:cNvPr id="3" name="日付プレースホルダー 2"/>
          <p:cNvSpPr>
            <a:spLocks noGrp="1"/>
          </p:cNvSpPr>
          <p:nvPr>
            <p:ph type="dt" sz="quarter" idx="1"/>
          </p:nvPr>
        </p:nvSpPr>
        <p:spPr>
          <a:xfrm>
            <a:off x="3814892" y="1"/>
            <a:ext cx="2919341" cy="492640"/>
          </a:xfrm>
          <a:prstGeom prst="rect">
            <a:avLst/>
          </a:prstGeom>
        </p:spPr>
        <p:txBody>
          <a:bodyPr vert="horz" lIns="92409" tIns="46205" rIns="92409" bIns="46205" rtlCol="0"/>
          <a:lstStyle>
            <a:lvl1pPr algn="r">
              <a:defRPr sz="1200"/>
            </a:lvl1pPr>
          </a:lstStyle>
          <a:p>
            <a:fld id="{4B80D304-9EF6-46FA-8BCB-80277D057D31}" type="datetimeFigureOut">
              <a:rPr lang="en-US" smtClean="0"/>
              <a:t>11/8/2017</a:t>
            </a:fld>
            <a:endParaRPr lang="en-US"/>
          </a:p>
        </p:txBody>
      </p:sp>
      <p:sp>
        <p:nvSpPr>
          <p:cNvPr id="4" name="フッター プレースホルダー 3"/>
          <p:cNvSpPr>
            <a:spLocks noGrp="1"/>
          </p:cNvSpPr>
          <p:nvPr>
            <p:ph type="ftr" sz="quarter" idx="2"/>
          </p:nvPr>
        </p:nvSpPr>
        <p:spPr>
          <a:xfrm>
            <a:off x="2" y="9371988"/>
            <a:ext cx="2919341" cy="492640"/>
          </a:xfrm>
          <a:prstGeom prst="rect">
            <a:avLst/>
          </a:prstGeom>
        </p:spPr>
        <p:txBody>
          <a:bodyPr vert="horz" lIns="92409" tIns="46205" rIns="92409" bIns="46205"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14892" y="9371988"/>
            <a:ext cx="2919341" cy="492640"/>
          </a:xfrm>
          <a:prstGeom prst="rect">
            <a:avLst/>
          </a:prstGeom>
        </p:spPr>
        <p:txBody>
          <a:bodyPr vert="horz" lIns="92409" tIns="46205" rIns="92409" bIns="46205" rtlCol="0" anchor="b"/>
          <a:lstStyle>
            <a:lvl1pPr algn="r">
              <a:defRPr sz="1200"/>
            </a:lvl1pPr>
          </a:lstStyle>
          <a:p>
            <a:fld id="{7A52BD28-7D31-49A9-93D5-E85F76672894}" type="slidenum">
              <a:rPr lang="en-US" smtClean="0"/>
              <a:t>‹#›</a:t>
            </a:fld>
            <a:endParaRPr lang="en-US"/>
          </a:p>
        </p:txBody>
      </p:sp>
    </p:spTree>
    <p:extLst>
      <p:ext uri="{BB962C8B-B14F-4D97-AF65-F5344CB8AC3E}">
        <p14:creationId xmlns:p14="http://schemas.microsoft.com/office/powerpoint/2010/main" val="10695189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0" cy="493315"/>
          </a:xfrm>
          <a:prstGeom prst="rect">
            <a:avLst/>
          </a:prstGeom>
        </p:spPr>
        <p:txBody>
          <a:bodyPr vert="horz" lIns="93943" tIns="46972" rIns="93943" bIns="46972" rtlCol="0"/>
          <a:lstStyle>
            <a:lvl1pPr algn="l">
              <a:defRPr sz="1200"/>
            </a:lvl1pPr>
          </a:lstStyle>
          <a:p>
            <a:endParaRPr lang="en-US"/>
          </a:p>
        </p:txBody>
      </p:sp>
      <p:sp>
        <p:nvSpPr>
          <p:cNvPr id="3" name="日付プレースホルダー 2"/>
          <p:cNvSpPr>
            <a:spLocks noGrp="1"/>
          </p:cNvSpPr>
          <p:nvPr>
            <p:ph type="dt" idx="1"/>
          </p:nvPr>
        </p:nvSpPr>
        <p:spPr>
          <a:xfrm>
            <a:off x="3815374" y="2"/>
            <a:ext cx="2918830" cy="493315"/>
          </a:xfrm>
          <a:prstGeom prst="rect">
            <a:avLst/>
          </a:prstGeom>
        </p:spPr>
        <p:txBody>
          <a:bodyPr vert="horz" lIns="93943" tIns="46972" rIns="93943" bIns="46972" rtlCol="0"/>
          <a:lstStyle>
            <a:lvl1pPr algn="r">
              <a:defRPr sz="1200"/>
            </a:lvl1pPr>
          </a:lstStyle>
          <a:p>
            <a:fld id="{F36F8869-5464-4632-9D77-28611AA41048}" type="datetimeFigureOut">
              <a:rPr lang="en-US" smtClean="0"/>
              <a:t>11/8/2017</a:t>
            </a:fld>
            <a:endParaRPr lang="en-US"/>
          </a:p>
        </p:txBody>
      </p:sp>
      <p:sp>
        <p:nvSpPr>
          <p:cNvPr id="4" name="スライド イメージ プレースホルダー 3"/>
          <p:cNvSpPr>
            <a:spLocks noGrp="1" noRot="1" noChangeAspect="1"/>
          </p:cNvSpPr>
          <p:nvPr>
            <p:ph type="sldImg" idx="2"/>
          </p:nvPr>
        </p:nvSpPr>
        <p:spPr>
          <a:xfrm>
            <a:off x="900113" y="738188"/>
            <a:ext cx="4935537" cy="3703637"/>
          </a:xfrm>
          <a:prstGeom prst="rect">
            <a:avLst/>
          </a:prstGeom>
          <a:noFill/>
          <a:ln w="12700">
            <a:solidFill>
              <a:prstClr val="black"/>
            </a:solidFill>
          </a:ln>
        </p:spPr>
        <p:txBody>
          <a:bodyPr vert="horz" lIns="93943" tIns="46972" rIns="93943" bIns="46972" rtlCol="0" anchor="ctr"/>
          <a:lstStyle/>
          <a:p>
            <a:endParaRPr lang="en-US"/>
          </a:p>
        </p:txBody>
      </p:sp>
      <p:sp>
        <p:nvSpPr>
          <p:cNvPr id="5" name="ノート プレースホルダー 4"/>
          <p:cNvSpPr>
            <a:spLocks noGrp="1"/>
          </p:cNvSpPr>
          <p:nvPr>
            <p:ph type="body" sz="quarter" idx="3"/>
          </p:nvPr>
        </p:nvSpPr>
        <p:spPr>
          <a:xfrm>
            <a:off x="673577" y="4686501"/>
            <a:ext cx="5388610" cy="4439840"/>
          </a:xfrm>
          <a:prstGeom prst="rect">
            <a:avLst/>
          </a:prstGeom>
        </p:spPr>
        <p:txBody>
          <a:bodyPr vert="horz" lIns="93943" tIns="46972" rIns="93943" bIns="46972"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1" y="9371286"/>
            <a:ext cx="2918830" cy="493315"/>
          </a:xfrm>
          <a:prstGeom prst="rect">
            <a:avLst/>
          </a:prstGeom>
        </p:spPr>
        <p:txBody>
          <a:bodyPr vert="horz" lIns="93943" tIns="46972" rIns="93943" bIns="46972"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15374" y="9371286"/>
            <a:ext cx="2918830" cy="493315"/>
          </a:xfrm>
          <a:prstGeom prst="rect">
            <a:avLst/>
          </a:prstGeom>
        </p:spPr>
        <p:txBody>
          <a:bodyPr vert="horz" lIns="93943" tIns="46972" rIns="93943" bIns="46972" rtlCol="0" anchor="b"/>
          <a:lstStyle>
            <a:lvl1pPr algn="r">
              <a:defRPr sz="1200"/>
            </a:lvl1pPr>
          </a:lstStyle>
          <a:p>
            <a:fld id="{748D31F5-8BE0-404A-9E12-10B13BF1EEBC}" type="slidenum">
              <a:rPr lang="en-US" smtClean="0"/>
              <a:t>‹#›</a:t>
            </a:fld>
            <a:endParaRPr lang="en-US"/>
          </a:p>
        </p:txBody>
      </p:sp>
    </p:spTree>
    <p:extLst>
      <p:ext uri="{BB962C8B-B14F-4D97-AF65-F5344CB8AC3E}">
        <p14:creationId xmlns:p14="http://schemas.microsoft.com/office/powerpoint/2010/main" val="172781877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0664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1970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69331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5909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900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3205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5168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0370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5951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9067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0842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87204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17991" y="1312863"/>
            <a:ext cx="8508023" cy="2836862"/>
          </a:xfrm>
          <a:prstGeom prst="rect">
            <a:avLst/>
          </a:prstGeom>
          <a:solidFill>
            <a:srgbClr val="000099"/>
          </a:solidFill>
          <a:ln>
            <a:noFill/>
          </a:ln>
          <a:extLst>
            <a:ext uri="{91240B29-F687-4f45-9708-019B960494DF}">
              <a14:hiddenLine xmlns="" xmlns:a14="http://schemas.microsoft.com/office/drawing/2010/main" w="57150">
                <a:solidFill>
                  <a:srgbClr val="000000"/>
                </a:solidFill>
                <a:miter lim="800000"/>
                <a:headEnd/>
                <a:tailEnd/>
              </a14:hiddenLine>
            </a:ext>
          </a:extLst>
        </p:spPr>
        <p:txBody>
          <a:bodyPr lIns="0" tIns="38952" rIns="0" bIns="38952" anchor="ctr"/>
          <a:lstStyle/>
          <a:p>
            <a:pPr algn="ctr" eaLnBrk="0" fontAlgn="base" hangingPunct="0">
              <a:spcBef>
                <a:spcPct val="0"/>
              </a:spcBef>
              <a:spcAft>
                <a:spcPct val="0"/>
              </a:spcAft>
            </a:pPr>
            <a:endParaRPr kumimoji="1" lang="ja-JP" altLang="ja-JP" sz="2727" b="1" dirty="0">
              <a:solidFill>
                <a:srgbClr val="000000"/>
              </a:solidFill>
              <a:latin typeface="HGPｺﾞｼｯｸM" panose="020B0600000000000000" pitchFamily="50" charset="-128"/>
              <a:ea typeface="HGPｺﾞｼｯｸM" panose="020B0600000000000000" pitchFamily="50" charset="-128"/>
            </a:endParaRPr>
          </a:p>
        </p:txBody>
      </p:sp>
      <p:sp>
        <p:nvSpPr>
          <p:cNvPr id="5" name="AutoShape 8"/>
          <p:cNvSpPr>
            <a:spLocks noChangeArrowheads="1"/>
          </p:cNvSpPr>
          <p:nvPr userDrawn="1"/>
        </p:nvSpPr>
        <p:spPr bwMode="auto">
          <a:xfrm>
            <a:off x="716574" y="1841505"/>
            <a:ext cx="7643446" cy="1781175"/>
          </a:xfrm>
          <a:prstGeom prst="roundRect">
            <a:avLst>
              <a:gd name="adj" fmla="val 50000"/>
            </a:avLst>
          </a:prstGeom>
          <a:solidFill>
            <a:srgbClr val="FFFFFF"/>
          </a:solidFill>
          <a:ln>
            <a:noFill/>
          </a:ln>
          <a:extLst/>
        </p:spPr>
        <p:txBody>
          <a:bodyPr lIns="0" tIns="38952" rIns="0" bIns="38952" anchor="ctr"/>
          <a:lstStyle/>
          <a:p>
            <a:pPr algn="ctr" eaLnBrk="0" fontAlgn="base" hangingPunct="0">
              <a:spcBef>
                <a:spcPct val="0"/>
              </a:spcBef>
              <a:spcAft>
                <a:spcPct val="0"/>
              </a:spcAft>
              <a:defRPr/>
            </a:pPr>
            <a:endParaRPr kumimoji="1" lang="ja-JP" altLang="ja-JP" sz="2215" dirty="0">
              <a:solidFill>
                <a:srgbClr val="000099"/>
              </a:solidFill>
              <a:effectLst>
                <a:outerShdw blurRad="38100" dist="38100" dir="2700000" algn="tl">
                  <a:srgbClr val="C0C0C0"/>
                </a:outerShdw>
              </a:effectLst>
              <a:latin typeface="HGPｺﾞｼｯｸM" panose="020B0600000000000000" pitchFamily="50" charset="-128"/>
              <a:ea typeface="HGPｺﾞｼｯｸM" panose="020B0600000000000000" pitchFamily="50" charset="-128"/>
            </a:endParaRPr>
          </a:p>
        </p:txBody>
      </p:sp>
      <p:pic>
        <p:nvPicPr>
          <p:cNvPr id="6" name="Picture 7" descr="kante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047" y="4221168"/>
            <a:ext cx="3099289" cy="224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1988845"/>
            <a:ext cx="7772400" cy="1470025"/>
          </a:xfrm>
        </p:spPr>
        <p:txBody>
          <a:bodyPr/>
          <a:lstStyle>
            <a:lvl1pPr>
              <a:defRPr baseline="0">
                <a:ea typeface="HGPｺﾞｼｯｸE" panose="020B0900000000000000" pitchFamily="50" charset="-128"/>
              </a:defRPr>
            </a:lvl1pPr>
          </a:lstStyle>
          <a:p>
            <a:r>
              <a:rPr lang="ja-JP" altLang="en-US" dirty="0"/>
              <a:t>マスタ タイトルの書式設定</a:t>
            </a:r>
          </a:p>
        </p:txBody>
      </p:sp>
      <p:sp>
        <p:nvSpPr>
          <p:cNvPr id="3" name="サブタイトル 2"/>
          <p:cNvSpPr>
            <a:spLocks noGrp="1"/>
          </p:cNvSpPr>
          <p:nvPr>
            <p:ph type="subTitle" idx="1"/>
          </p:nvPr>
        </p:nvSpPr>
        <p:spPr>
          <a:xfrm>
            <a:off x="4198114" y="4469606"/>
            <a:ext cx="4627901" cy="1752600"/>
          </a:xfrm>
        </p:spPr>
        <p:txBody>
          <a:bodyPr anchor="b"/>
          <a:lstStyle>
            <a:lvl1pPr marL="0" indent="0" algn="r">
              <a:buNone/>
              <a:defRPr sz="2386">
                <a:solidFill>
                  <a:schemeClr val="tx1"/>
                </a:solidFill>
              </a:defRPr>
            </a:lvl1pPr>
            <a:lvl2pPr marL="389441" indent="0" algn="ctr">
              <a:buNone/>
              <a:defRPr>
                <a:solidFill>
                  <a:schemeClr val="tx1">
                    <a:tint val="75000"/>
                  </a:schemeClr>
                </a:solidFill>
              </a:defRPr>
            </a:lvl2pPr>
            <a:lvl3pPr marL="778886" indent="0" algn="ctr">
              <a:buNone/>
              <a:defRPr>
                <a:solidFill>
                  <a:schemeClr val="tx1">
                    <a:tint val="75000"/>
                  </a:schemeClr>
                </a:solidFill>
              </a:defRPr>
            </a:lvl3pPr>
            <a:lvl4pPr marL="1168327" indent="0" algn="ctr">
              <a:buNone/>
              <a:defRPr>
                <a:solidFill>
                  <a:schemeClr val="tx1">
                    <a:tint val="75000"/>
                  </a:schemeClr>
                </a:solidFill>
              </a:defRPr>
            </a:lvl4pPr>
            <a:lvl5pPr marL="1557770" indent="0" algn="ctr">
              <a:buNone/>
              <a:defRPr>
                <a:solidFill>
                  <a:schemeClr val="tx1">
                    <a:tint val="75000"/>
                  </a:schemeClr>
                </a:solidFill>
              </a:defRPr>
            </a:lvl5pPr>
            <a:lvl6pPr marL="1947213" indent="0" algn="ctr">
              <a:buNone/>
              <a:defRPr>
                <a:solidFill>
                  <a:schemeClr val="tx1">
                    <a:tint val="75000"/>
                  </a:schemeClr>
                </a:solidFill>
              </a:defRPr>
            </a:lvl6pPr>
            <a:lvl7pPr marL="2336654" indent="0" algn="ctr">
              <a:buNone/>
              <a:defRPr>
                <a:solidFill>
                  <a:schemeClr val="tx1">
                    <a:tint val="75000"/>
                  </a:schemeClr>
                </a:solidFill>
              </a:defRPr>
            </a:lvl7pPr>
            <a:lvl8pPr marL="2726097" indent="0" algn="ctr">
              <a:buNone/>
              <a:defRPr>
                <a:solidFill>
                  <a:schemeClr val="tx1">
                    <a:tint val="75000"/>
                  </a:schemeClr>
                </a:solidFill>
              </a:defRPr>
            </a:lvl8pPr>
            <a:lvl9pPr marL="3115539" indent="0" algn="ctr">
              <a:buNone/>
              <a:defRPr>
                <a:solidFill>
                  <a:schemeClr val="tx1">
                    <a:tint val="75000"/>
                  </a:schemeClr>
                </a:solidFill>
              </a:defRPr>
            </a:lvl9pPr>
          </a:lstStyle>
          <a:p>
            <a:r>
              <a:rPr lang="ja-JP" altLang="en-US" dirty="0"/>
              <a:t>マスタ サブタイトルの書式設定</a:t>
            </a:r>
          </a:p>
        </p:txBody>
      </p:sp>
      <p:sp>
        <p:nvSpPr>
          <p:cNvPr id="7" name="日付プレースホルダ 3"/>
          <p:cNvSpPr>
            <a:spLocks noGrp="1"/>
          </p:cNvSpPr>
          <p:nvPr>
            <p:ph type="dt" sz="half" idx="10"/>
          </p:nvPr>
        </p:nvSpPr>
        <p:spPr>
          <a:xfrm>
            <a:off x="2931" y="6578605"/>
            <a:ext cx="2133600" cy="271463"/>
          </a:xfrm>
        </p:spPr>
        <p:txBody>
          <a:bodyPr/>
          <a:lstStyle>
            <a:lvl1pPr>
              <a:defRPr b="1" baseline="0"/>
            </a:lvl1pPr>
          </a:lstStyle>
          <a:p>
            <a:pPr>
              <a:defRPr/>
            </a:pPr>
            <a:endParaRPr lang="ja-JP" altLang="en-US" dirty="0"/>
          </a:p>
        </p:txBody>
      </p:sp>
      <p:sp>
        <p:nvSpPr>
          <p:cNvPr id="8" name="フッター プレースホルダ 4"/>
          <p:cNvSpPr>
            <a:spLocks noGrp="1"/>
          </p:cNvSpPr>
          <p:nvPr>
            <p:ph type="ftr" sz="quarter" idx="11"/>
          </p:nvPr>
        </p:nvSpPr>
        <p:spPr>
          <a:xfrm>
            <a:off x="3124200" y="6578605"/>
            <a:ext cx="2895600" cy="271463"/>
          </a:xfrm>
        </p:spPr>
        <p:txBody>
          <a:bodyPr/>
          <a:lstStyle>
            <a:lvl1pPr>
              <a:defRPr b="1" baseline="0"/>
            </a:lvl1pPr>
          </a:lstStyle>
          <a:p>
            <a:pPr>
              <a:defRPr/>
            </a:pPr>
            <a:endParaRPr lang="ja-JP" altLang="en-US"/>
          </a:p>
        </p:txBody>
      </p:sp>
      <p:sp>
        <p:nvSpPr>
          <p:cNvPr id="9" name="スライド番号プレースホルダ 5"/>
          <p:cNvSpPr>
            <a:spLocks noGrp="1"/>
          </p:cNvSpPr>
          <p:nvPr>
            <p:ph type="sldNum" sz="quarter" idx="12"/>
          </p:nvPr>
        </p:nvSpPr>
        <p:spPr>
          <a:xfrm>
            <a:off x="7007469" y="6578605"/>
            <a:ext cx="2133600" cy="271463"/>
          </a:xfrm>
        </p:spPr>
        <p:txBody>
          <a:bodyPr/>
          <a:lstStyle>
            <a:lvl1pPr>
              <a:defRPr b="1" baseline="0"/>
            </a:lvl1pPr>
          </a:lstStyle>
          <a:p>
            <a:pPr>
              <a:defRPr/>
            </a:pPr>
            <a:fld id="{2D445476-B57F-464F-8319-C26E69740EC0}" type="slidenum">
              <a:rPr lang="ja-JP" altLang="en-US" smtClean="0"/>
              <a:pPr>
                <a:defRPr/>
              </a:pPr>
              <a:t>‹#›</a:t>
            </a:fld>
            <a:endParaRPr lang="ja-JP" altLang="en-US"/>
          </a:p>
        </p:txBody>
      </p:sp>
    </p:spTree>
    <p:extLst>
      <p:ext uri="{BB962C8B-B14F-4D97-AF65-F5344CB8AC3E}">
        <p14:creationId xmlns:p14="http://schemas.microsoft.com/office/powerpoint/2010/main" val="216696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144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22313" y="4406913"/>
            <a:ext cx="7772400" cy="687273"/>
          </a:xfrm>
        </p:spPr>
        <p:txBody>
          <a:bodyPr anchor="t"/>
          <a:lstStyle>
            <a:lvl1pPr algn="l">
              <a:defRPr sz="3692" b="1" cap="all"/>
            </a:lvl1pPr>
          </a:lstStyle>
          <a:p>
            <a:r>
              <a:rPr lang="ja-JP" altLang="en-US" dirty="0"/>
              <a:t>マスタ タイトルの書式設定</a:t>
            </a:r>
          </a:p>
        </p:txBody>
      </p:sp>
      <p:sp>
        <p:nvSpPr>
          <p:cNvPr id="3" name="テキスト プレースホルダ 2"/>
          <p:cNvSpPr>
            <a:spLocks noGrp="1"/>
          </p:cNvSpPr>
          <p:nvPr>
            <p:ph type="body" idx="1"/>
          </p:nvPr>
        </p:nvSpPr>
        <p:spPr>
          <a:xfrm>
            <a:off x="1207011" y="5271985"/>
            <a:ext cx="7287702" cy="707870"/>
          </a:xfrm>
        </p:spPr>
        <p:txBody>
          <a:bodyPr/>
          <a:lstStyle>
            <a:lvl1pPr marL="0" indent="0">
              <a:buNone/>
              <a:defRPr sz="1846">
                <a:solidFill>
                  <a:schemeClr val="tx1">
                    <a:tint val="75000"/>
                  </a:schemeClr>
                </a:solidFill>
              </a:defRPr>
            </a:lvl1pPr>
            <a:lvl2pPr marL="421884" indent="0">
              <a:buNone/>
              <a:defRPr sz="1662">
                <a:solidFill>
                  <a:schemeClr val="tx1">
                    <a:tint val="75000"/>
                  </a:schemeClr>
                </a:solidFill>
              </a:defRPr>
            </a:lvl2pPr>
            <a:lvl3pPr marL="843772" indent="0">
              <a:buNone/>
              <a:defRPr sz="1477">
                <a:solidFill>
                  <a:schemeClr val="tx1">
                    <a:tint val="75000"/>
                  </a:schemeClr>
                </a:solidFill>
              </a:defRPr>
            </a:lvl3pPr>
            <a:lvl4pPr marL="1265656" indent="0">
              <a:buNone/>
              <a:defRPr sz="1292">
                <a:solidFill>
                  <a:schemeClr val="tx1">
                    <a:tint val="75000"/>
                  </a:schemeClr>
                </a:solidFill>
              </a:defRPr>
            </a:lvl4pPr>
            <a:lvl5pPr marL="1687542" indent="0">
              <a:buNone/>
              <a:defRPr sz="1292">
                <a:solidFill>
                  <a:schemeClr val="tx1">
                    <a:tint val="75000"/>
                  </a:schemeClr>
                </a:solidFill>
              </a:defRPr>
            </a:lvl5pPr>
            <a:lvl6pPr marL="2109428" indent="0">
              <a:buNone/>
              <a:defRPr sz="1292">
                <a:solidFill>
                  <a:schemeClr val="tx1">
                    <a:tint val="75000"/>
                  </a:schemeClr>
                </a:solidFill>
              </a:defRPr>
            </a:lvl6pPr>
            <a:lvl7pPr marL="2531312" indent="0">
              <a:buNone/>
              <a:defRPr sz="1292">
                <a:solidFill>
                  <a:schemeClr val="tx1">
                    <a:tint val="75000"/>
                  </a:schemeClr>
                </a:solidFill>
              </a:defRPr>
            </a:lvl7pPr>
            <a:lvl8pPr marL="2953198" indent="0">
              <a:buNone/>
              <a:defRPr sz="1292">
                <a:solidFill>
                  <a:schemeClr val="tx1">
                    <a:tint val="75000"/>
                  </a:schemeClr>
                </a:solidFill>
              </a:defRPr>
            </a:lvl8pPr>
            <a:lvl9pPr marL="3375083" indent="0">
              <a:buNone/>
              <a:defRPr sz="1292">
                <a:solidFill>
                  <a:schemeClr val="tx1">
                    <a:tint val="75000"/>
                  </a:schemeClr>
                </a:solidFill>
              </a:defRPr>
            </a:lvl9pPr>
          </a:lstStyle>
          <a:p>
            <a:pPr lvl="0"/>
            <a:r>
              <a:rPr lang="ja-JP" altLang="en-US" dirty="0"/>
              <a:t>マスタ テキストの書式設定</a:t>
            </a:r>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pPr>
              <a:defRPr/>
            </a:pPr>
            <a:fld id="{DBE5BC0F-9075-43EC-BDF5-BA527F928988}" type="slidenum">
              <a:rPr lang="ja-JP" altLang="en-US"/>
              <a:pPr>
                <a:defRPr/>
              </a:pPr>
              <a:t>‹#›</a:t>
            </a:fld>
            <a:endParaRPr lang="ja-JP" altLang="en-US"/>
          </a:p>
        </p:txBody>
      </p:sp>
    </p:spTree>
    <p:extLst>
      <p:ext uri="{BB962C8B-B14F-4D97-AF65-F5344CB8AC3E}">
        <p14:creationId xmlns:p14="http://schemas.microsoft.com/office/powerpoint/2010/main" val="267543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144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8620"/>
            <a:ext cx="8229600" cy="521605"/>
          </a:xfrm>
        </p:spPr>
        <p:txBody>
          <a:bodyPr/>
          <a:lstStyle>
            <a:lvl1pPr>
              <a:defRPr sz="2585"/>
            </a:lvl1pPr>
          </a:lstStyle>
          <a:p>
            <a:r>
              <a:rPr lang="ja-JP" altLang="en-US" dirty="0"/>
              <a:t>マスタ タイトルの書式設定</a:t>
            </a:r>
          </a:p>
        </p:txBody>
      </p:sp>
      <p:sp>
        <p:nvSpPr>
          <p:cNvPr id="3" name="コンテンツ プレースホルダ 2"/>
          <p:cNvSpPr>
            <a:spLocks noGrp="1"/>
          </p:cNvSpPr>
          <p:nvPr>
            <p:ph sz="half" idx="1"/>
          </p:nvPr>
        </p:nvSpPr>
        <p:spPr>
          <a:xfrm>
            <a:off x="293064" y="613228"/>
            <a:ext cx="4285823"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613228"/>
            <a:ext cx="4285823"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日付プレースホルダ 3"/>
          <p:cNvSpPr>
            <a:spLocks noGrp="1"/>
          </p:cNvSpPr>
          <p:nvPr>
            <p:ph type="dt" sz="half" idx="10"/>
          </p:nvPr>
        </p:nvSpPr>
        <p:spPr/>
        <p:txBody>
          <a:bodyPr/>
          <a:lstStyle>
            <a:lvl1pPr>
              <a:defRPr b="1"/>
            </a:lvl1pPr>
          </a:lstStyle>
          <a:p>
            <a:pPr>
              <a:defRPr/>
            </a:pPr>
            <a:endParaRPr lang="ja-JP" altLang="en-US"/>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p:txBody>
          <a:bodyPr/>
          <a:lstStyle>
            <a:lvl1pPr>
              <a:defRPr b="1"/>
            </a:lvl1pPr>
          </a:lstStyle>
          <a:p>
            <a:pPr>
              <a:defRPr/>
            </a:pPr>
            <a:fld id="{CAF41D7E-C796-4F52-A3A2-46F66FD8B4E9}" type="slidenum">
              <a:rPr lang="ja-JP" altLang="en-US"/>
              <a:pPr>
                <a:defRPr/>
              </a:pPr>
              <a:t>‹#›</a:t>
            </a:fld>
            <a:endParaRPr lang="ja-JP" altLang="en-US"/>
          </a:p>
        </p:txBody>
      </p:sp>
    </p:spTree>
    <p:extLst>
      <p:ext uri="{BB962C8B-B14F-4D97-AF65-F5344CB8AC3E}">
        <p14:creationId xmlns:p14="http://schemas.microsoft.com/office/powerpoint/2010/main" val="4252678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144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8621"/>
            <a:ext cx="8229600" cy="521605"/>
          </a:xfrm>
        </p:spPr>
        <p:txBody>
          <a:bodyPr/>
          <a:lstStyle>
            <a:lvl1pPr>
              <a:defRPr sz="2585"/>
            </a:lvl1pPr>
          </a:lstStyle>
          <a:p>
            <a:r>
              <a:rPr lang="ja-JP" altLang="en-US" dirty="0"/>
              <a:t>マスタ タイトルの書式設定</a:t>
            </a:r>
          </a:p>
        </p:txBody>
      </p:sp>
      <p:sp>
        <p:nvSpPr>
          <p:cNvPr id="6" name="日付プレースホルダ 3"/>
          <p:cNvSpPr>
            <a:spLocks noGrp="1"/>
          </p:cNvSpPr>
          <p:nvPr>
            <p:ph type="dt" sz="half" idx="10"/>
          </p:nvPr>
        </p:nvSpPr>
        <p:spPr/>
        <p:txBody>
          <a:bodyPr/>
          <a:lstStyle>
            <a:lvl1pPr>
              <a:defRPr b="1"/>
            </a:lvl1pPr>
          </a:lstStyle>
          <a:p>
            <a:pPr>
              <a:defRPr/>
            </a:pPr>
            <a:endParaRPr lang="ja-JP" altLang="en-US"/>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8" name="スライド番号プレースホルダ 5"/>
          <p:cNvSpPr>
            <a:spLocks noGrp="1"/>
          </p:cNvSpPr>
          <p:nvPr>
            <p:ph type="sldNum" sz="quarter" idx="12"/>
          </p:nvPr>
        </p:nvSpPr>
        <p:spPr/>
        <p:txBody>
          <a:bodyPr/>
          <a:lstStyle>
            <a:lvl1pPr>
              <a:defRPr b="1"/>
            </a:lvl1pPr>
          </a:lstStyle>
          <a:p>
            <a:pPr>
              <a:defRPr/>
            </a:pPr>
            <a:fld id="{067EFC52-C34A-4A1B-879C-F7681BFACCAD}" type="slidenum">
              <a:rPr lang="ja-JP" altLang="en-US"/>
              <a:pPr>
                <a:defRPr/>
              </a:pPr>
              <a:t>‹#›</a:t>
            </a:fld>
            <a:endParaRPr lang="ja-JP" altLang="en-US"/>
          </a:p>
        </p:txBody>
      </p:sp>
    </p:spTree>
    <p:extLst>
      <p:ext uri="{BB962C8B-B14F-4D97-AF65-F5344CB8AC3E}">
        <p14:creationId xmlns:p14="http://schemas.microsoft.com/office/powerpoint/2010/main" val="365870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pPr>
              <a:defRPr/>
            </a:pPr>
            <a:fld id="{9BE91C65-3B68-4B3B-A815-6062B9331FB3}" type="slidenum">
              <a:rPr lang="ja-JP" altLang="en-US"/>
              <a:pPr>
                <a:defRPr/>
              </a:pPr>
              <a:t>‹#›</a:t>
            </a:fld>
            <a:endParaRPr lang="ja-JP" altLang="en-US"/>
          </a:p>
        </p:txBody>
      </p:sp>
    </p:spTree>
    <p:extLst>
      <p:ext uri="{BB962C8B-B14F-4D97-AF65-F5344CB8AC3E}">
        <p14:creationId xmlns:p14="http://schemas.microsoft.com/office/powerpoint/2010/main" val="2589230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144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4"/>
          <p:cNvSpPr>
            <a:spLocks noGrp="1"/>
          </p:cNvSpPr>
          <p:nvPr>
            <p:ph type="sldNum" sz="quarter" idx="12"/>
          </p:nvPr>
        </p:nvSpPr>
        <p:spPr/>
        <p:txBody>
          <a:bodyPr/>
          <a:lstStyle>
            <a:lvl1pPr>
              <a:defRPr/>
            </a:lvl1pPr>
          </a:lstStyle>
          <a:p>
            <a:pPr>
              <a:defRPr/>
            </a:pPr>
            <a:fld id="{1687948E-1AE4-4E84-BE0C-E2D0D99BBCA7}" type="slidenum">
              <a:rPr lang="ja-JP" altLang="en-US"/>
              <a:pPr>
                <a:defRPr/>
              </a:pPr>
              <a:t>‹#›</a:t>
            </a:fld>
            <a:endParaRPr lang="ja-JP" altLang="en-US"/>
          </a:p>
        </p:txBody>
      </p:sp>
    </p:spTree>
    <p:extLst>
      <p:ext uri="{BB962C8B-B14F-4D97-AF65-F5344CB8AC3E}">
        <p14:creationId xmlns:p14="http://schemas.microsoft.com/office/powerpoint/2010/main" val="4273051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17989" y="1312863"/>
            <a:ext cx="8508023" cy="2836862"/>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2198" rIns="0" bIns="42198" anchor="ctr"/>
          <a:lstStyle/>
          <a:p>
            <a:pPr algn="ctr" eaLnBrk="0" fontAlgn="base" hangingPunct="0">
              <a:spcBef>
                <a:spcPct val="0"/>
              </a:spcBef>
              <a:spcAft>
                <a:spcPct val="0"/>
              </a:spcAft>
            </a:pPr>
            <a:endParaRPr kumimoji="1" lang="ja-JP" altLang="ja-JP" sz="2954" b="1">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userDrawn="1"/>
        </p:nvSpPr>
        <p:spPr bwMode="auto">
          <a:xfrm>
            <a:off x="716574" y="1841501"/>
            <a:ext cx="7643446" cy="1781175"/>
          </a:xfrm>
          <a:prstGeom prst="roundRect">
            <a:avLst>
              <a:gd name="adj" fmla="val 50000"/>
            </a:avLst>
          </a:prstGeom>
          <a:solidFill>
            <a:srgbClr val="FFFFFF"/>
          </a:solidFill>
          <a:ln>
            <a:noFill/>
          </a:ln>
          <a:extLst/>
        </p:spPr>
        <p:txBody>
          <a:bodyPr lIns="0" tIns="42198" rIns="0" bIns="42198" anchor="ctr"/>
          <a:lstStyle/>
          <a:p>
            <a:pPr algn="ctr" eaLnBrk="0" fontAlgn="base" hangingPunct="0">
              <a:spcBef>
                <a:spcPct val="0"/>
              </a:spcBef>
              <a:spcAft>
                <a:spcPct val="0"/>
              </a:spcAft>
              <a:defRPr/>
            </a:pPr>
            <a:endParaRPr kumimoji="1" lang="ja-JP" altLang="ja-JP" sz="240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sp>
        <p:nvSpPr>
          <p:cNvPr id="2" name="タイトル 1"/>
          <p:cNvSpPr>
            <a:spLocks noGrp="1"/>
          </p:cNvSpPr>
          <p:nvPr>
            <p:ph type="ctrTitle"/>
          </p:nvPr>
        </p:nvSpPr>
        <p:spPr>
          <a:xfrm>
            <a:off x="685800" y="1988841"/>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4198112" y="4469606"/>
            <a:ext cx="4627901" cy="1752600"/>
          </a:xfrm>
        </p:spPr>
        <p:txBody>
          <a:bodyPr/>
          <a:lstStyle>
            <a:lvl1pPr marL="0" indent="0" algn="l">
              <a:buNone/>
              <a:defRPr>
                <a:solidFill>
                  <a:schemeClr val="tx1"/>
                </a:solidFill>
              </a:defRPr>
            </a:lvl1pPr>
            <a:lvl2pPr marL="421884" indent="0" algn="ctr">
              <a:buNone/>
              <a:defRPr>
                <a:solidFill>
                  <a:schemeClr val="tx1">
                    <a:tint val="75000"/>
                  </a:schemeClr>
                </a:solidFill>
              </a:defRPr>
            </a:lvl2pPr>
            <a:lvl3pPr marL="843772" indent="0" algn="ctr">
              <a:buNone/>
              <a:defRPr>
                <a:solidFill>
                  <a:schemeClr val="tx1">
                    <a:tint val="75000"/>
                  </a:schemeClr>
                </a:solidFill>
              </a:defRPr>
            </a:lvl3pPr>
            <a:lvl4pPr marL="1265656" indent="0" algn="ctr">
              <a:buNone/>
              <a:defRPr>
                <a:solidFill>
                  <a:schemeClr val="tx1">
                    <a:tint val="75000"/>
                  </a:schemeClr>
                </a:solidFill>
              </a:defRPr>
            </a:lvl4pPr>
            <a:lvl5pPr marL="1687542" indent="0" algn="ctr">
              <a:buNone/>
              <a:defRPr>
                <a:solidFill>
                  <a:schemeClr val="tx1">
                    <a:tint val="75000"/>
                  </a:schemeClr>
                </a:solidFill>
              </a:defRPr>
            </a:lvl5pPr>
            <a:lvl6pPr marL="2109428" indent="0" algn="ctr">
              <a:buNone/>
              <a:defRPr>
                <a:solidFill>
                  <a:schemeClr val="tx1">
                    <a:tint val="75000"/>
                  </a:schemeClr>
                </a:solidFill>
              </a:defRPr>
            </a:lvl6pPr>
            <a:lvl7pPr marL="2531312" indent="0" algn="ctr">
              <a:buNone/>
              <a:defRPr>
                <a:solidFill>
                  <a:schemeClr val="tx1">
                    <a:tint val="75000"/>
                  </a:schemeClr>
                </a:solidFill>
              </a:defRPr>
            </a:lvl7pPr>
            <a:lvl8pPr marL="2953198" indent="0" algn="ctr">
              <a:buNone/>
              <a:defRPr>
                <a:solidFill>
                  <a:schemeClr val="tx1">
                    <a:tint val="75000"/>
                  </a:schemeClr>
                </a:solidFill>
              </a:defRPr>
            </a:lvl8pPr>
            <a:lvl9pPr marL="3375083" indent="0" algn="ctr">
              <a:buNone/>
              <a:defRPr>
                <a:solidFill>
                  <a:schemeClr val="tx1">
                    <a:tint val="75000"/>
                  </a:schemeClr>
                </a:solidFill>
              </a:defRPr>
            </a:lvl9pPr>
          </a:lstStyle>
          <a:p>
            <a:r>
              <a:rPr lang="ja-JP" altLang="en-US" dirty="0"/>
              <a:t>マスタ サブタイトルの書式設定</a:t>
            </a:r>
          </a:p>
        </p:txBody>
      </p:sp>
      <p:sp>
        <p:nvSpPr>
          <p:cNvPr id="7" name="日付プレースホルダ 3"/>
          <p:cNvSpPr>
            <a:spLocks noGrp="1"/>
          </p:cNvSpPr>
          <p:nvPr>
            <p:ph type="dt" sz="half" idx="10"/>
          </p:nvPr>
        </p:nvSpPr>
        <p:spPr>
          <a:xfrm>
            <a:off x="2931" y="6578601"/>
            <a:ext cx="2133600" cy="2714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124200" y="6578601"/>
            <a:ext cx="28956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007469" y="6578601"/>
            <a:ext cx="2133600" cy="271463"/>
          </a:xfrm>
        </p:spPr>
        <p:txBody>
          <a:bodyPr/>
          <a:lstStyle>
            <a:lvl1pPr>
              <a:defRPr b="1"/>
            </a:lvl1pPr>
          </a:lstStyle>
          <a:p>
            <a:pPr>
              <a:defRPr/>
            </a:pPr>
            <a:fld id="{2D445476-B57F-464F-8319-C26E69740EC0}" type="slidenum">
              <a:rPr lang="ja-JP" altLang="en-US"/>
              <a:pPr>
                <a:defRPr/>
              </a:pPr>
              <a:t>‹#›</a:t>
            </a:fld>
            <a:endParaRPr lang="ja-JP" altLang="en-US"/>
          </a:p>
        </p:txBody>
      </p:sp>
      <p:pic>
        <p:nvPicPr>
          <p:cNvPr id="10" name="Picture 7" descr="kante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047" y="4221164"/>
            <a:ext cx="3099289"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813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34975"/>
            <a:ext cx="9144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9255"/>
            <a:ext cx="8229600" cy="565674"/>
          </a:xfrm>
        </p:spPr>
        <p:txBody>
          <a:bodyPr/>
          <a:lstStyle>
            <a:lvl1pPr>
              <a:defRPr sz="2585"/>
            </a:lvl1pPr>
          </a:lstStyle>
          <a:p>
            <a:r>
              <a:rPr lang="ja-JP" altLang="en-US" dirty="0"/>
              <a:t>マスタ タイトルの書式設定</a:t>
            </a:r>
          </a:p>
        </p:txBody>
      </p:sp>
      <p:sp>
        <p:nvSpPr>
          <p:cNvPr id="3" name="コンテンツ プレースホルダ 2"/>
          <p:cNvSpPr>
            <a:spLocks noGrp="1"/>
          </p:cNvSpPr>
          <p:nvPr>
            <p:ph idx="1"/>
          </p:nvPr>
        </p:nvSpPr>
        <p:spPr>
          <a:xfrm>
            <a:off x="457200" y="638691"/>
            <a:ext cx="8229600" cy="4525963"/>
          </a:xfrm>
        </p:spPr>
        <p:txBody>
          <a:bodyPr/>
          <a:lstStyle>
            <a:lvl1pPr>
              <a:defRPr sz="2215"/>
            </a:lvl1pPr>
            <a:lvl2pPr>
              <a:defRPr sz="1846"/>
            </a:lvl2pPr>
            <a:lvl3pPr>
              <a:defRPr sz="1662"/>
            </a:lvl3pPr>
            <a:lvl4pPr>
              <a:defRPr sz="1477"/>
            </a:lvl4pPr>
            <a:lvl5pPr>
              <a:defRPr sz="1477"/>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 3"/>
          <p:cNvSpPr>
            <a:spLocks noGrp="1"/>
          </p:cNvSpPr>
          <p:nvPr>
            <p:ph type="dt" sz="half" idx="10"/>
          </p:nvPr>
        </p:nvSpPr>
        <p:spPr>
          <a:xfrm>
            <a:off x="2931" y="6590781"/>
            <a:ext cx="2133600" cy="2333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124200" y="6590781"/>
            <a:ext cx="2895600" cy="2333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007469" y="6590781"/>
            <a:ext cx="2133600" cy="233363"/>
          </a:xfrm>
        </p:spPr>
        <p:txBody>
          <a:bodyPr/>
          <a:lstStyle>
            <a:lvl1pPr>
              <a:defRPr b="1">
                <a:solidFill>
                  <a:schemeClr val="tx1"/>
                </a:solidFill>
              </a:defRPr>
            </a:lvl1pPr>
          </a:lstStyle>
          <a:p>
            <a:pPr>
              <a:defRPr/>
            </a:pPr>
            <a:fld id="{10AC68E9-93AC-4EE7-A0E0-E98C161A901A}"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187984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144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22313" y="4406913"/>
            <a:ext cx="7772400" cy="687273"/>
          </a:xfrm>
        </p:spPr>
        <p:txBody>
          <a:bodyPr anchor="t"/>
          <a:lstStyle>
            <a:lvl1pPr algn="l">
              <a:defRPr sz="3692" b="1" cap="all"/>
            </a:lvl1pPr>
          </a:lstStyle>
          <a:p>
            <a:r>
              <a:rPr lang="ja-JP" altLang="en-US" dirty="0"/>
              <a:t>マスタ タイトルの書式設定</a:t>
            </a:r>
          </a:p>
        </p:txBody>
      </p:sp>
      <p:sp>
        <p:nvSpPr>
          <p:cNvPr id="3" name="テキスト プレースホルダ 2"/>
          <p:cNvSpPr>
            <a:spLocks noGrp="1"/>
          </p:cNvSpPr>
          <p:nvPr>
            <p:ph type="body" idx="1"/>
          </p:nvPr>
        </p:nvSpPr>
        <p:spPr>
          <a:xfrm>
            <a:off x="1207011" y="5271985"/>
            <a:ext cx="7287702" cy="707870"/>
          </a:xfrm>
        </p:spPr>
        <p:txBody>
          <a:bodyPr/>
          <a:lstStyle>
            <a:lvl1pPr marL="0" indent="0">
              <a:buNone/>
              <a:defRPr sz="1846">
                <a:solidFill>
                  <a:schemeClr val="tx1">
                    <a:tint val="75000"/>
                  </a:schemeClr>
                </a:solidFill>
              </a:defRPr>
            </a:lvl1pPr>
            <a:lvl2pPr marL="421884" indent="0">
              <a:buNone/>
              <a:defRPr sz="1662">
                <a:solidFill>
                  <a:schemeClr val="tx1">
                    <a:tint val="75000"/>
                  </a:schemeClr>
                </a:solidFill>
              </a:defRPr>
            </a:lvl2pPr>
            <a:lvl3pPr marL="843772" indent="0">
              <a:buNone/>
              <a:defRPr sz="1477">
                <a:solidFill>
                  <a:schemeClr val="tx1">
                    <a:tint val="75000"/>
                  </a:schemeClr>
                </a:solidFill>
              </a:defRPr>
            </a:lvl3pPr>
            <a:lvl4pPr marL="1265656" indent="0">
              <a:buNone/>
              <a:defRPr sz="1292">
                <a:solidFill>
                  <a:schemeClr val="tx1">
                    <a:tint val="75000"/>
                  </a:schemeClr>
                </a:solidFill>
              </a:defRPr>
            </a:lvl4pPr>
            <a:lvl5pPr marL="1687542" indent="0">
              <a:buNone/>
              <a:defRPr sz="1292">
                <a:solidFill>
                  <a:schemeClr val="tx1">
                    <a:tint val="75000"/>
                  </a:schemeClr>
                </a:solidFill>
              </a:defRPr>
            </a:lvl5pPr>
            <a:lvl6pPr marL="2109428" indent="0">
              <a:buNone/>
              <a:defRPr sz="1292">
                <a:solidFill>
                  <a:schemeClr val="tx1">
                    <a:tint val="75000"/>
                  </a:schemeClr>
                </a:solidFill>
              </a:defRPr>
            </a:lvl6pPr>
            <a:lvl7pPr marL="2531312" indent="0">
              <a:buNone/>
              <a:defRPr sz="1292">
                <a:solidFill>
                  <a:schemeClr val="tx1">
                    <a:tint val="75000"/>
                  </a:schemeClr>
                </a:solidFill>
              </a:defRPr>
            </a:lvl7pPr>
            <a:lvl8pPr marL="2953198" indent="0">
              <a:buNone/>
              <a:defRPr sz="1292">
                <a:solidFill>
                  <a:schemeClr val="tx1">
                    <a:tint val="75000"/>
                  </a:schemeClr>
                </a:solidFill>
              </a:defRPr>
            </a:lvl8pPr>
            <a:lvl9pPr marL="3375083" indent="0">
              <a:buNone/>
              <a:defRPr sz="1292">
                <a:solidFill>
                  <a:schemeClr val="tx1">
                    <a:tint val="75000"/>
                  </a:schemeClr>
                </a:solidFill>
              </a:defRPr>
            </a:lvl9pPr>
          </a:lstStyle>
          <a:p>
            <a:pPr lvl="0"/>
            <a:r>
              <a:rPr lang="ja-JP" altLang="en-US" dirty="0"/>
              <a:t>マスタ テキストの書式設定</a:t>
            </a:r>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pPr>
              <a:defRPr/>
            </a:pPr>
            <a:fld id="{DBE5BC0F-9075-43EC-BDF5-BA527F928988}" type="slidenum">
              <a:rPr lang="ja-JP" altLang="en-US"/>
              <a:pPr>
                <a:defRPr/>
              </a:pPr>
              <a:t>‹#›</a:t>
            </a:fld>
            <a:endParaRPr lang="ja-JP" altLang="en-US"/>
          </a:p>
        </p:txBody>
      </p:sp>
    </p:spTree>
    <p:extLst>
      <p:ext uri="{BB962C8B-B14F-4D97-AF65-F5344CB8AC3E}">
        <p14:creationId xmlns:p14="http://schemas.microsoft.com/office/powerpoint/2010/main" val="2009137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144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8620"/>
            <a:ext cx="8229600" cy="521605"/>
          </a:xfrm>
        </p:spPr>
        <p:txBody>
          <a:bodyPr/>
          <a:lstStyle>
            <a:lvl1pPr>
              <a:defRPr sz="2585"/>
            </a:lvl1pPr>
          </a:lstStyle>
          <a:p>
            <a:r>
              <a:rPr lang="ja-JP" altLang="en-US" dirty="0"/>
              <a:t>マスタ タイトルの書式設定</a:t>
            </a:r>
          </a:p>
        </p:txBody>
      </p:sp>
      <p:sp>
        <p:nvSpPr>
          <p:cNvPr id="3" name="コンテンツ プレースホルダ 2"/>
          <p:cNvSpPr>
            <a:spLocks noGrp="1"/>
          </p:cNvSpPr>
          <p:nvPr>
            <p:ph sz="half" idx="1"/>
          </p:nvPr>
        </p:nvSpPr>
        <p:spPr>
          <a:xfrm>
            <a:off x="293064" y="613228"/>
            <a:ext cx="4285823"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613228"/>
            <a:ext cx="4285823"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日付プレースホルダ 3"/>
          <p:cNvSpPr>
            <a:spLocks noGrp="1"/>
          </p:cNvSpPr>
          <p:nvPr>
            <p:ph type="dt" sz="half" idx="10"/>
          </p:nvPr>
        </p:nvSpPr>
        <p:spPr/>
        <p:txBody>
          <a:bodyPr/>
          <a:lstStyle>
            <a:lvl1pPr>
              <a:defRPr b="1"/>
            </a:lvl1pPr>
          </a:lstStyle>
          <a:p>
            <a:pPr>
              <a:defRPr/>
            </a:pPr>
            <a:endParaRPr lang="ja-JP" altLang="en-US"/>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p:txBody>
          <a:bodyPr/>
          <a:lstStyle>
            <a:lvl1pPr>
              <a:defRPr b="1"/>
            </a:lvl1pPr>
          </a:lstStyle>
          <a:p>
            <a:pPr>
              <a:defRPr/>
            </a:pPr>
            <a:fld id="{CAF41D7E-C796-4F52-A3A2-46F66FD8B4E9}" type="slidenum">
              <a:rPr lang="ja-JP" altLang="en-US"/>
              <a:pPr>
                <a:defRPr/>
              </a:pPr>
              <a:t>‹#›</a:t>
            </a:fld>
            <a:endParaRPr lang="ja-JP" altLang="en-US"/>
          </a:p>
        </p:txBody>
      </p:sp>
    </p:spTree>
    <p:extLst>
      <p:ext uri="{BB962C8B-B14F-4D97-AF65-F5344CB8AC3E}">
        <p14:creationId xmlns:p14="http://schemas.microsoft.com/office/powerpoint/2010/main" val="168502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144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8621"/>
            <a:ext cx="8229600" cy="521605"/>
          </a:xfrm>
        </p:spPr>
        <p:txBody>
          <a:bodyPr/>
          <a:lstStyle>
            <a:lvl1pPr>
              <a:defRPr sz="2585"/>
            </a:lvl1pPr>
          </a:lstStyle>
          <a:p>
            <a:r>
              <a:rPr lang="ja-JP" altLang="en-US" dirty="0"/>
              <a:t>マスタ タイトルの書式設定</a:t>
            </a:r>
          </a:p>
        </p:txBody>
      </p:sp>
      <p:sp>
        <p:nvSpPr>
          <p:cNvPr id="6" name="日付プレースホルダ 3"/>
          <p:cNvSpPr>
            <a:spLocks noGrp="1"/>
          </p:cNvSpPr>
          <p:nvPr>
            <p:ph type="dt" sz="half" idx="10"/>
          </p:nvPr>
        </p:nvSpPr>
        <p:spPr/>
        <p:txBody>
          <a:bodyPr/>
          <a:lstStyle>
            <a:lvl1pPr>
              <a:defRPr b="1"/>
            </a:lvl1pPr>
          </a:lstStyle>
          <a:p>
            <a:pPr>
              <a:defRPr/>
            </a:pPr>
            <a:endParaRPr lang="ja-JP" altLang="en-US"/>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8" name="スライド番号プレースホルダ 5"/>
          <p:cNvSpPr>
            <a:spLocks noGrp="1"/>
          </p:cNvSpPr>
          <p:nvPr>
            <p:ph type="sldNum" sz="quarter" idx="12"/>
          </p:nvPr>
        </p:nvSpPr>
        <p:spPr/>
        <p:txBody>
          <a:bodyPr/>
          <a:lstStyle>
            <a:lvl1pPr>
              <a:defRPr b="1"/>
            </a:lvl1pPr>
          </a:lstStyle>
          <a:p>
            <a:pPr>
              <a:defRPr/>
            </a:pPr>
            <a:fld id="{067EFC52-C34A-4A1B-879C-F7681BFACCAD}" type="slidenum">
              <a:rPr lang="ja-JP" altLang="en-US"/>
              <a:pPr>
                <a:defRPr/>
              </a:pPr>
              <a:t>‹#›</a:t>
            </a:fld>
            <a:endParaRPr lang="ja-JP" altLang="en-US"/>
          </a:p>
        </p:txBody>
      </p:sp>
    </p:spTree>
    <p:extLst>
      <p:ext uri="{BB962C8B-B14F-4D97-AF65-F5344CB8AC3E}">
        <p14:creationId xmlns:p14="http://schemas.microsoft.com/office/powerpoint/2010/main" val="392406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85775"/>
            <a:ext cx="9144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790" b="0" dirty="0">
                <a:solidFill>
                  <a:srgbClr val="000000"/>
                </a:solidFill>
                <a:effectLst>
                  <a:outerShdw blurRad="38100" dist="38100" dir="2700000" algn="tl">
                    <a:srgbClr val="C0C0C0"/>
                  </a:outerShdw>
                </a:effectLst>
                <a:latin typeface="Century Gothic" panose="020B0502020202020204" pitchFamily="34" charset="0"/>
                <a:ea typeface="HGPｺﾞｼｯｸM" panose="020B0600000000000000" pitchFamily="50" charset="-128"/>
              </a:endParaRPr>
            </a:p>
          </p:txBody>
        </p:sp>
      </p:grpSp>
      <p:sp>
        <p:nvSpPr>
          <p:cNvPr id="2" name="タイトル 1"/>
          <p:cNvSpPr>
            <a:spLocks noGrp="1"/>
          </p:cNvSpPr>
          <p:nvPr>
            <p:ph type="title"/>
          </p:nvPr>
        </p:nvSpPr>
        <p:spPr>
          <a:xfrm>
            <a:off x="457200" y="-9255"/>
            <a:ext cx="8229600" cy="565674"/>
          </a:xfrm>
        </p:spPr>
        <p:txBody>
          <a:bodyPr/>
          <a:lstStyle>
            <a:lvl1pPr>
              <a:defRPr sz="2386" baseline="0">
                <a:ea typeface="HGPｺﾞｼｯｸE" panose="020B0900000000000000"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457200" y="638690"/>
            <a:ext cx="8229600" cy="5897048"/>
          </a:xfrm>
        </p:spPr>
        <p:txBody>
          <a:bodyPr/>
          <a:lstStyle>
            <a:lvl1pPr>
              <a:defRPr sz="2045" baseline="0">
                <a:ea typeface="HGPｺﾞｼｯｸM" panose="020B0600000000000000" pitchFamily="50" charset="-128"/>
              </a:defRPr>
            </a:lvl1pPr>
            <a:lvl2pPr>
              <a:defRPr sz="1704" baseline="0">
                <a:ea typeface="HGPｺﾞｼｯｸM" panose="020B0600000000000000" pitchFamily="50" charset="-128"/>
              </a:defRPr>
            </a:lvl2pPr>
            <a:lvl3pPr>
              <a:defRPr sz="1534" baseline="0">
                <a:ea typeface="HGPｺﾞｼｯｸM" panose="020B0600000000000000" pitchFamily="50" charset="-128"/>
              </a:defRPr>
            </a:lvl3pPr>
            <a:lvl4pPr>
              <a:defRPr sz="1363" baseline="0">
                <a:ea typeface="HGPｺﾞｼｯｸM" panose="020B0600000000000000" pitchFamily="50" charset="-128"/>
              </a:defRPr>
            </a:lvl4pPr>
            <a:lvl5pPr>
              <a:defRPr sz="1363" baseline="0">
                <a:ea typeface="HGPｺﾞｼｯｸM" panose="020B0600000000000000" pitchFamily="50" charset="-128"/>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pPr>
              <a:defRPr/>
            </a:pPr>
            <a:fld id="{10AC68E9-93AC-4EE7-A0E0-E98C161A901A}" type="slidenum">
              <a:rPr lang="ja-JP" altLang="en-US"/>
              <a:pPr>
                <a:defRPr/>
              </a:pPr>
              <a:t>‹#›</a:t>
            </a:fld>
            <a:endParaRPr lang="ja-JP" altLang="en-US"/>
          </a:p>
        </p:txBody>
      </p:sp>
    </p:spTree>
    <p:extLst>
      <p:ext uri="{BB962C8B-B14F-4D97-AF65-F5344CB8AC3E}">
        <p14:creationId xmlns:p14="http://schemas.microsoft.com/office/powerpoint/2010/main" val="2315041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pPr>
              <a:defRPr/>
            </a:pPr>
            <a:fld id="{9BE91C65-3B68-4B3B-A815-6062B9331FB3}" type="slidenum">
              <a:rPr lang="ja-JP" altLang="en-US"/>
              <a:pPr>
                <a:defRPr/>
              </a:pPr>
              <a:t>‹#›</a:t>
            </a:fld>
            <a:endParaRPr lang="ja-JP" altLang="en-US"/>
          </a:p>
        </p:txBody>
      </p:sp>
    </p:spTree>
    <p:extLst>
      <p:ext uri="{BB962C8B-B14F-4D97-AF65-F5344CB8AC3E}">
        <p14:creationId xmlns:p14="http://schemas.microsoft.com/office/powerpoint/2010/main" val="4033284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144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4"/>
          <p:cNvSpPr>
            <a:spLocks noGrp="1"/>
          </p:cNvSpPr>
          <p:nvPr>
            <p:ph type="sldNum" sz="quarter" idx="12"/>
          </p:nvPr>
        </p:nvSpPr>
        <p:spPr/>
        <p:txBody>
          <a:bodyPr/>
          <a:lstStyle>
            <a:lvl1pPr>
              <a:defRPr/>
            </a:lvl1pPr>
          </a:lstStyle>
          <a:p>
            <a:pPr>
              <a:defRPr/>
            </a:pPr>
            <a:fld id="{1687948E-1AE4-4E84-BE0C-E2D0D99BBCA7}" type="slidenum">
              <a:rPr lang="ja-JP" altLang="en-US"/>
              <a:pPr>
                <a:defRPr/>
              </a:pPr>
              <a:t>‹#›</a:t>
            </a:fld>
            <a:endParaRPr lang="ja-JP" altLang="en-US"/>
          </a:p>
        </p:txBody>
      </p:sp>
    </p:spTree>
    <p:extLst>
      <p:ext uri="{BB962C8B-B14F-4D97-AF65-F5344CB8AC3E}">
        <p14:creationId xmlns:p14="http://schemas.microsoft.com/office/powerpoint/2010/main" val="1978389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fld id="{67FB54DB-1E0F-428A-A1F2-8473039428B5}" type="slidenum">
              <a:rPr lang="ja-JP" altLang="en-US" smtClean="0"/>
              <a:pPr/>
              <a:t>‹#›</a:t>
            </a:fld>
            <a:endParaRPr lang="ja-JP" altLang="en-US"/>
          </a:p>
        </p:txBody>
      </p:sp>
    </p:spTree>
    <p:extLst>
      <p:ext uri="{BB962C8B-B14F-4D97-AF65-F5344CB8AC3E}">
        <p14:creationId xmlns:p14="http://schemas.microsoft.com/office/powerpoint/2010/main" val="3448380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2292773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894099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4051608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625772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2"/>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2"/>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100440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276675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14379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144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790" b="0" dirty="0">
                <a:solidFill>
                  <a:srgbClr val="000000"/>
                </a:solidFill>
                <a:effectLst>
                  <a:outerShdw blurRad="38100" dist="38100" dir="2700000" algn="tl">
                    <a:srgbClr val="C0C0C0"/>
                  </a:outerShdw>
                </a:effectLst>
                <a:latin typeface="Century Gothic" panose="020B0502020202020204" pitchFamily="34" charset="0"/>
                <a:ea typeface="HGPｺﾞｼｯｸM" panose="020B0600000000000000" pitchFamily="50" charset="-128"/>
              </a:endParaRPr>
            </a:p>
          </p:txBody>
        </p:sp>
      </p:grpSp>
      <p:sp>
        <p:nvSpPr>
          <p:cNvPr id="2" name="タイトル 1"/>
          <p:cNvSpPr>
            <a:spLocks noGrp="1"/>
          </p:cNvSpPr>
          <p:nvPr>
            <p:ph type="title"/>
          </p:nvPr>
        </p:nvSpPr>
        <p:spPr>
          <a:xfrm>
            <a:off x="722313" y="4406917"/>
            <a:ext cx="7772400" cy="687273"/>
          </a:xfrm>
        </p:spPr>
        <p:txBody>
          <a:bodyPr anchor="t"/>
          <a:lstStyle>
            <a:lvl1pPr algn="l">
              <a:defRPr sz="3067" b="0" cap="all">
                <a:latin typeface="HGPｺﾞｼｯｸE" panose="020B0900000000000000" pitchFamily="50" charset="-128"/>
                <a:ea typeface="HGPｺﾞｼｯｸE" panose="020B0900000000000000" pitchFamily="50" charset="-128"/>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1207011" y="5271985"/>
            <a:ext cx="7287702" cy="707870"/>
          </a:xfrm>
        </p:spPr>
        <p:txBody>
          <a:bodyPr/>
          <a:lstStyle>
            <a:lvl1pPr marL="0" indent="0">
              <a:buNone/>
              <a:defRPr sz="1704">
                <a:solidFill>
                  <a:schemeClr val="tx1">
                    <a:tint val="75000"/>
                  </a:schemeClr>
                </a:solidFill>
              </a:defRPr>
            </a:lvl1pPr>
            <a:lvl2pPr marL="389441" indent="0">
              <a:buNone/>
              <a:defRPr sz="1534">
                <a:solidFill>
                  <a:schemeClr val="tx1">
                    <a:tint val="75000"/>
                  </a:schemeClr>
                </a:solidFill>
              </a:defRPr>
            </a:lvl2pPr>
            <a:lvl3pPr marL="778886" indent="0">
              <a:buNone/>
              <a:defRPr sz="1363">
                <a:solidFill>
                  <a:schemeClr val="tx1">
                    <a:tint val="75000"/>
                  </a:schemeClr>
                </a:solidFill>
              </a:defRPr>
            </a:lvl3pPr>
            <a:lvl4pPr marL="1168327" indent="0">
              <a:buNone/>
              <a:defRPr sz="1193">
                <a:solidFill>
                  <a:schemeClr val="tx1">
                    <a:tint val="75000"/>
                  </a:schemeClr>
                </a:solidFill>
              </a:defRPr>
            </a:lvl4pPr>
            <a:lvl5pPr marL="1557770" indent="0">
              <a:buNone/>
              <a:defRPr sz="1193">
                <a:solidFill>
                  <a:schemeClr val="tx1">
                    <a:tint val="75000"/>
                  </a:schemeClr>
                </a:solidFill>
              </a:defRPr>
            </a:lvl5pPr>
            <a:lvl6pPr marL="1947213" indent="0">
              <a:buNone/>
              <a:defRPr sz="1193">
                <a:solidFill>
                  <a:schemeClr val="tx1">
                    <a:tint val="75000"/>
                  </a:schemeClr>
                </a:solidFill>
              </a:defRPr>
            </a:lvl6pPr>
            <a:lvl7pPr marL="2336654" indent="0">
              <a:buNone/>
              <a:defRPr sz="1193">
                <a:solidFill>
                  <a:schemeClr val="tx1">
                    <a:tint val="75000"/>
                  </a:schemeClr>
                </a:solidFill>
              </a:defRPr>
            </a:lvl7pPr>
            <a:lvl8pPr marL="2726097" indent="0">
              <a:buNone/>
              <a:defRPr sz="1193">
                <a:solidFill>
                  <a:schemeClr val="tx1">
                    <a:tint val="75000"/>
                  </a:schemeClr>
                </a:solidFill>
              </a:defRPr>
            </a:lvl8pPr>
            <a:lvl9pPr marL="3115539" indent="0">
              <a:buNone/>
              <a:defRPr sz="1193">
                <a:solidFill>
                  <a:schemeClr val="tx1">
                    <a:tint val="75000"/>
                  </a:schemeClr>
                </a:solidFill>
              </a:defRPr>
            </a:lvl9pPr>
          </a:lstStyle>
          <a:p>
            <a:pPr lvl="0"/>
            <a:r>
              <a:rPr lang="ja-JP" altLang="en-US"/>
              <a:t>マスタ テキストの書式設定</a:t>
            </a:r>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pPr>
              <a:defRPr/>
            </a:pPr>
            <a:fld id="{DBE5BC0F-9075-43EC-BDF5-BA527F928988}" type="slidenum">
              <a:rPr lang="ja-JP" altLang="en-US"/>
              <a:pPr>
                <a:defRPr/>
              </a:pPr>
              <a:t>‹#›</a:t>
            </a:fld>
            <a:endParaRPr lang="ja-JP" altLang="en-US"/>
          </a:p>
        </p:txBody>
      </p:sp>
    </p:spTree>
    <p:extLst>
      <p:ext uri="{BB962C8B-B14F-4D97-AF65-F5344CB8AC3E}">
        <p14:creationId xmlns:p14="http://schemas.microsoft.com/office/powerpoint/2010/main" val="2629330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979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Tree>
    <p:extLst>
      <p:ext uri="{BB962C8B-B14F-4D97-AF65-F5344CB8AC3E}">
        <p14:creationId xmlns:p14="http://schemas.microsoft.com/office/powerpoint/2010/main" val="3067691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Tree>
    <p:extLst>
      <p:ext uri="{BB962C8B-B14F-4D97-AF65-F5344CB8AC3E}">
        <p14:creationId xmlns:p14="http://schemas.microsoft.com/office/powerpoint/2010/main" val="183525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544523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1" y="274640"/>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53488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347831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4285693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161544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84788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225983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144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790" b="0" dirty="0">
                <a:solidFill>
                  <a:srgbClr val="000000"/>
                </a:solidFill>
                <a:effectLst>
                  <a:outerShdw blurRad="38100" dist="38100" dir="2700000" algn="tl">
                    <a:srgbClr val="C0C0C0"/>
                  </a:outerShdw>
                </a:effectLst>
                <a:latin typeface="Century Gothic" panose="020B0502020202020204" pitchFamily="34" charset="0"/>
                <a:ea typeface="HGPｺﾞｼｯｸM" panose="020B0600000000000000" pitchFamily="50" charset="-128"/>
              </a:endParaRPr>
            </a:p>
          </p:txBody>
        </p:sp>
      </p:grpSp>
      <p:sp>
        <p:nvSpPr>
          <p:cNvPr id="2" name="タイトル 1"/>
          <p:cNvSpPr>
            <a:spLocks noGrp="1"/>
          </p:cNvSpPr>
          <p:nvPr>
            <p:ph type="title"/>
          </p:nvPr>
        </p:nvSpPr>
        <p:spPr>
          <a:xfrm>
            <a:off x="457200" y="8624"/>
            <a:ext cx="8229600" cy="521605"/>
          </a:xfrm>
        </p:spPr>
        <p:txBody>
          <a:bodyPr/>
          <a:lstStyle>
            <a:lvl1pPr>
              <a:defRPr sz="2386" baseline="0">
                <a:ea typeface="HGPｺﾞｼｯｸE" panose="020B0900000000000000" pitchFamily="50" charset="-128"/>
              </a:defRPr>
            </a:lvl1pPr>
          </a:lstStyle>
          <a:p>
            <a:r>
              <a:rPr lang="ja-JP" altLang="en-US" dirty="0"/>
              <a:t>マスタ タイトルの書式設定</a:t>
            </a:r>
          </a:p>
        </p:txBody>
      </p:sp>
      <p:sp>
        <p:nvSpPr>
          <p:cNvPr id="3" name="コンテンツ プレースホルダ 2"/>
          <p:cNvSpPr>
            <a:spLocks noGrp="1"/>
          </p:cNvSpPr>
          <p:nvPr>
            <p:ph sz="half" idx="1"/>
          </p:nvPr>
        </p:nvSpPr>
        <p:spPr>
          <a:xfrm>
            <a:off x="293066" y="613232"/>
            <a:ext cx="4285823" cy="4525963"/>
          </a:xfrm>
        </p:spPr>
        <p:txBody>
          <a:bodyPr/>
          <a:lstStyle>
            <a:lvl1pPr>
              <a:defRPr sz="2045"/>
            </a:lvl1pPr>
            <a:lvl2pPr>
              <a:defRPr sz="1704"/>
            </a:lvl2pPr>
            <a:lvl3pPr>
              <a:defRPr sz="1534"/>
            </a:lvl3pPr>
            <a:lvl4pPr>
              <a:defRPr sz="1363"/>
            </a:lvl4pPr>
            <a:lvl5pPr>
              <a:defRPr sz="1363"/>
            </a:lvl5pPr>
            <a:lvl6pPr>
              <a:defRPr sz="1534"/>
            </a:lvl6pPr>
            <a:lvl7pPr>
              <a:defRPr sz="1534"/>
            </a:lvl7pPr>
            <a:lvl8pPr>
              <a:defRPr sz="1534"/>
            </a:lvl8pPr>
            <a:lvl9pPr>
              <a:defRPr sz="1534"/>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2" y="613232"/>
            <a:ext cx="4285823" cy="4525963"/>
          </a:xfrm>
        </p:spPr>
        <p:txBody>
          <a:bodyPr/>
          <a:lstStyle>
            <a:lvl1pPr>
              <a:defRPr sz="2045"/>
            </a:lvl1pPr>
            <a:lvl2pPr>
              <a:defRPr sz="1704"/>
            </a:lvl2pPr>
            <a:lvl3pPr>
              <a:defRPr sz="1534"/>
            </a:lvl3pPr>
            <a:lvl4pPr>
              <a:defRPr sz="1363"/>
            </a:lvl4pPr>
            <a:lvl5pPr>
              <a:defRPr sz="1363"/>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p:txBody>
          <a:bodyPr/>
          <a:lstStyle>
            <a:lvl1pPr>
              <a:defRPr b="1"/>
            </a:lvl1pPr>
          </a:lstStyle>
          <a:p>
            <a:pPr>
              <a:defRPr/>
            </a:pPr>
            <a:endParaRPr lang="ja-JP" altLang="en-US"/>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p:txBody>
          <a:bodyPr/>
          <a:lstStyle>
            <a:lvl1pPr>
              <a:defRPr b="1"/>
            </a:lvl1pPr>
          </a:lstStyle>
          <a:p>
            <a:pPr>
              <a:defRPr/>
            </a:pPr>
            <a:fld id="{CAF41D7E-C796-4F52-A3A2-46F66FD8B4E9}" type="slidenum">
              <a:rPr lang="ja-JP" altLang="en-US"/>
              <a:pPr>
                <a:defRPr/>
              </a:pPr>
              <a:t>‹#›</a:t>
            </a:fld>
            <a:endParaRPr lang="ja-JP" altLang="en-US"/>
          </a:p>
        </p:txBody>
      </p:sp>
    </p:spTree>
    <p:extLst>
      <p:ext uri="{BB962C8B-B14F-4D97-AF65-F5344CB8AC3E}">
        <p14:creationId xmlns:p14="http://schemas.microsoft.com/office/powerpoint/2010/main" val="1085058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2"/>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2"/>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598030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4235511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506045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502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Tree>
    <p:extLst>
      <p:ext uri="{BB962C8B-B14F-4D97-AF65-F5344CB8AC3E}">
        <p14:creationId xmlns:p14="http://schemas.microsoft.com/office/powerpoint/2010/main" val="469476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Tree>
    <p:extLst>
      <p:ext uri="{BB962C8B-B14F-4D97-AF65-F5344CB8AC3E}">
        <p14:creationId xmlns:p14="http://schemas.microsoft.com/office/powerpoint/2010/main" val="392166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386143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1" y="274640"/>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597913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13249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144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790" b="0" dirty="0">
                <a:solidFill>
                  <a:srgbClr val="000000"/>
                </a:solidFill>
                <a:effectLst>
                  <a:outerShdw blurRad="38100" dist="38100" dir="2700000" algn="tl">
                    <a:srgbClr val="C0C0C0"/>
                  </a:outerShdw>
                </a:effectLst>
                <a:latin typeface="Century Gothic" panose="020B0502020202020204" pitchFamily="34" charset="0"/>
                <a:ea typeface="HGPｺﾞｼｯｸM" panose="020B0600000000000000" pitchFamily="50" charset="-128"/>
              </a:endParaRPr>
            </a:p>
          </p:txBody>
        </p:sp>
      </p:grpSp>
      <p:sp>
        <p:nvSpPr>
          <p:cNvPr id="2" name="タイトル 1"/>
          <p:cNvSpPr>
            <a:spLocks noGrp="1"/>
          </p:cNvSpPr>
          <p:nvPr>
            <p:ph type="title"/>
          </p:nvPr>
        </p:nvSpPr>
        <p:spPr>
          <a:xfrm>
            <a:off x="457200" y="8625"/>
            <a:ext cx="8229600" cy="521605"/>
          </a:xfrm>
        </p:spPr>
        <p:txBody>
          <a:bodyPr/>
          <a:lstStyle>
            <a:lvl1pPr>
              <a:defRPr sz="2386" baseline="0">
                <a:ea typeface="HGPｺﾞｼｯｸE" panose="020B0900000000000000" pitchFamily="50" charset="-128"/>
              </a:defRPr>
            </a:lvl1pPr>
          </a:lstStyle>
          <a:p>
            <a:r>
              <a:rPr lang="ja-JP" altLang="en-US" dirty="0"/>
              <a:t>マスタ タイトルの書式設定</a:t>
            </a:r>
          </a:p>
        </p:txBody>
      </p:sp>
      <p:sp>
        <p:nvSpPr>
          <p:cNvPr id="6" name="日付プレースホルダ 3"/>
          <p:cNvSpPr>
            <a:spLocks noGrp="1"/>
          </p:cNvSpPr>
          <p:nvPr>
            <p:ph type="dt" sz="half" idx="10"/>
          </p:nvPr>
        </p:nvSpPr>
        <p:spPr/>
        <p:txBody>
          <a:bodyPr/>
          <a:lstStyle>
            <a:lvl1pPr>
              <a:defRPr b="1"/>
            </a:lvl1pPr>
          </a:lstStyle>
          <a:p>
            <a:pPr>
              <a:defRPr/>
            </a:pPr>
            <a:endParaRPr lang="ja-JP" altLang="en-US"/>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8" name="スライド番号プレースホルダ 5"/>
          <p:cNvSpPr>
            <a:spLocks noGrp="1"/>
          </p:cNvSpPr>
          <p:nvPr>
            <p:ph type="sldNum" sz="quarter" idx="12"/>
          </p:nvPr>
        </p:nvSpPr>
        <p:spPr/>
        <p:txBody>
          <a:bodyPr/>
          <a:lstStyle>
            <a:lvl1pPr>
              <a:defRPr b="1"/>
            </a:lvl1pPr>
          </a:lstStyle>
          <a:p>
            <a:pPr>
              <a:defRPr/>
            </a:pPr>
            <a:fld id="{067EFC52-C34A-4A1B-879C-F7681BFACCAD}" type="slidenum">
              <a:rPr lang="ja-JP" altLang="en-US"/>
              <a:pPr>
                <a:defRPr/>
              </a:pPr>
              <a:t>‹#›</a:t>
            </a:fld>
            <a:endParaRPr lang="ja-JP" altLang="en-US"/>
          </a:p>
        </p:txBody>
      </p:sp>
    </p:spTree>
    <p:extLst>
      <p:ext uri="{BB962C8B-B14F-4D97-AF65-F5344CB8AC3E}">
        <p14:creationId xmlns:p14="http://schemas.microsoft.com/office/powerpoint/2010/main" val="254433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pPr>
              <a:defRPr/>
            </a:pPr>
            <a:fld id="{9BE91C65-3B68-4B3B-A815-6062B9331FB3}" type="slidenum">
              <a:rPr lang="ja-JP" altLang="en-US"/>
              <a:pPr>
                <a:defRPr/>
              </a:pPr>
              <a:t>‹#›</a:t>
            </a:fld>
            <a:endParaRPr lang="ja-JP" altLang="en-US"/>
          </a:p>
        </p:txBody>
      </p:sp>
    </p:spTree>
    <p:extLst>
      <p:ext uri="{BB962C8B-B14F-4D97-AF65-F5344CB8AC3E}">
        <p14:creationId xmlns:p14="http://schemas.microsoft.com/office/powerpoint/2010/main" val="3591111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144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790" b="0" dirty="0">
                <a:solidFill>
                  <a:srgbClr val="000000"/>
                </a:solidFill>
                <a:effectLst>
                  <a:outerShdw blurRad="38100" dist="38100" dir="2700000" algn="tl">
                    <a:srgbClr val="C0C0C0"/>
                  </a:outerShdw>
                </a:effectLst>
                <a:latin typeface="Century Gothic" panose="020B0502020202020204" pitchFamily="34" charset="0"/>
                <a:ea typeface="HGPｺﾞｼｯｸM" panose="020B0600000000000000"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4"/>
          <p:cNvSpPr>
            <a:spLocks noGrp="1"/>
          </p:cNvSpPr>
          <p:nvPr>
            <p:ph type="sldNum" sz="quarter" idx="12"/>
          </p:nvPr>
        </p:nvSpPr>
        <p:spPr/>
        <p:txBody>
          <a:bodyPr/>
          <a:lstStyle>
            <a:lvl1pPr>
              <a:defRPr/>
            </a:lvl1pPr>
          </a:lstStyle>
          <a:p>
            <a:pPr>
              <a:defRPr/>
            </a:pPr>
            <a:fld id="{1687948E-1AE4-4E84-BE0C-E2D0D99BBCA7}" type="slidenum">
              <a:rPr lang="ja-JP" altLang="en-US"/>
              <a:pPr>
                <a:defRPr/>
              </a:pPr>
              <a:t>‹#›</a:t>
            </a:fld>
            <a:endParaRPr lang="ja-JP" altLang="en-US"/>
          </a:p>
        </p:txBody>
      </p:sp>
    </p:spTree>
    <p:extLst>
      <p:ext uri="{BB962C8B-B14F-4D97-AF65-F5344CB8AC3E}">
        <p14:creationId xmlns:p14="http://schemas.microsoft.com/office/powerpoint/2010/main" val="9174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17989" y="1312863"/>
            <a:ext cx="8508023" cy="2836862"/>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2198" rIns="0" bIns="42198" anchor="ctr"/>
          <a:lstStyle/>
          <a:p>
            <a:pPr algn="ctr" eaLnBrk="0" fontAlgn="base" hangingPunct="0">
              <a:spcBef>
                <a:spcPct val="0"/>
              </a:spcBef>
              <a:spcAft>
                <a:spcPct val="0"/>
              </a:spcAft>
            </a:pPr>
            <a:endParaRPr kumimoji="1" lang="ja-JP" altLang="ja-JP" sz="2954" b="1">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userDrawn="1"/>
        </p:nvSpPr>
        <p:spPr bwMode="auto">
          <a:xfrm>
            <a:off x="716574" y="1841501"/>
            <a:ext cx="7643446" cy="1781175"/>
          </a:xfrm>
          <a:prstGeom prst="roundRect">
            <a:avLst>
              <a:gd name="adj" fmla="val 50000"/>
            </a:avLst>
          </a:prstGeom>
          <a:solidFill>
            <a:srgbClr val="FFFFFF"/>
          </a:solidFill>
          <a:ln>
            <a:noFill/>
          </a:ln>
          <a:extLst/>
        </p:spPr>
        <p:txBody>
          <a:bodyPr lIns="0" tIns="42198" rIns="0" bIns="42198" anchor="ctr"/>
          <a:lstStyle/>
          <a:p>
            <a:pPr algn="ctr" eaLnBrk="0" fontAlgn="base" hangingPunct="0">
              <a:spcBef>
                <a:spcPct val="0"/>
              </a:spcBef>
              <a:spcAft>
                <a:spcPct val="0"/>
              </a:spcAft>
              <a:defRPr/>
            </a:pPr>
            <a:endParaRPr kumimoji="1" lang="ja-JP" altLang="ja-JP" sz="240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sp>
        <p:nvSpPr>
          <p:cNvPr id="2" name="タイトル 1"/>
          <p:cNvSpPr>
            <a:spLocks noGrp="1"/>
          </p:cNvSpPr>
          <p:nvPr>
            <p:ph type="ctrTitle"/>
          </p:nvPr>
        </p:nvSpPr>
        <p:spPr>
          <a:xfrm>
            <a:off x="685800" y="1988841"/>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4198112" y="4469606"/>
            <a:ext cx="4627901" cy="1752600"/>
          </a:xfrm>
        </p:spPr>
        <p:txBody>
          <a:bodyPr/>
          <a:lstStyle>
            <a:lvl1pPr marL="0" indent="0" algn="l">
              <a:buNone/>
              <a:defRPr>
                <a:solidFill>
                  <a:schemeClr val="tx1"/>
                </a:solidFill>
              </a:defRPr>
            </a:lvl1pPr>
            <a:lvl2pPr marL="421884" indent="0" algn="ctr">
              <a:buNone/>
              <a:defRPr>
                <a:solidFill>
                  <a:schemeClr val="tx1">
                    <a:tint val="75000"/>
                  </a:schemeClr>
                </a:solidFill>
              </a:defRPr>
            </a:lvl2pPr>
            <a:lvl3pPr marL="843772" indent="0" algn="ctr">
              <a:buNone/>
              <a:defRPr>
                <a:solidFill>
                  <a:schemeClr val="tx1">
                    <a:tint val="75000"/>
                  </a:schemeClr>
                </a:solidFill>
              </a:defRPr>
            </a:lvl3pPr>
            <a:lvl4pPr marL="1265656" indent="0" algn="ctr">
              <a:buNone/>
              <a:defRPr>
                <a:solidFill>
                  <a:schemeClr val="tx1">
                    <a:tint val="75000"/>
                  </a:schemeClr>
                </a:solidFill>
              </a:defRPr>
            </a:lvl4pPr>
            <a:lvl5pPr marL="1687542" indent="0" algn="ctr">
              <a:buNone/>
              <a:defRPr>
                <a:solidFill>
                  <a:schemeClr val="tx1">
                    <a:tint val="75000"/>
                  </a:schemeClr>
                </a:solidFill>
              </a:defRPr>
            </a:lvl5pPr>
            <a:lvl6pPr marL="2109428" indent="0" algn="ctr">
              <a:buNone/>
              <a:defRPr>
                <a:solidFill>
                  <a:schemeClr val="tx1">
                    <a:tint val="75000"/>
                  </a:schemeClr>
                </a:solidFill>
              </a:defRPr>
            </a:lvl6pPr>
            <a:lvl7pPr marL="2531312" indent="0" algn="ctr">
              <a:buNone/>
              <a:defRPr>
                <a:solidFill>
                  <a:schemeClr val="tx1">
                    <a:tint val="75000"/>
                  </a:schemeClr>
                </a:solidFill>
              </a:defRPr>
            </a:lvl7pPr>
            <a:lvl8pPr marL="2953198" indent="0" algn="ctr">
              <a:buNone/>
              <a:defRPr>
                <a:solidFill>
                  <a:schemeClr val="tx1">
                    <a:tint val="75000"/>
                  </a:schemeClr>
                </a:solidFill>
              </a:defRPr>
            </a:lvl8pPr>
            <a:lvl9pPr marL="3375083" indent="0" algn="ctr">
              <a:buNone/>
              <a:defRPr>
                <a:solidFill>
                  <a:schemeClr val="tx1">
                    <a:tint val="75000"/>
                  </a:schemeClr>
                </a:solidFill>
              </a:defRPr>
            </a:lvl9pPr>
          </a:lstStyle>
          <a:p>
            <a:r>
              <a:rPr lang="ja-JP" altLang="en-US" dirty="0"/>
              <a:t>マスタ サブタイトルの書式設定</a:t>
            </a:r>
          </a:p>
        </p:txBody>
      </p:sp>
      <p:sp>
        <p:nvSpPr>
          <p:cNvPr id="7" name="日付プレースホルダ 3"/>
          <p:cNvSpPr>
            <a:spLocks noGrp="1"/>
          </p:cNvSpPr>
          <p:nvPr>
            <p:ph type="dt" sz="half" idx="10"/>
          </p:nvPr>
        </p:nvSpPr>
        <p:spPr>
          <a:xfrm>
            <a:off x="2931" y="6578601"/>
            <a:ext cx="2133600" cy="2714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124200" y="6578601"/>
            <a:ext cx="28956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007469" y="6578601"/>
            <a:ext cx="2133600" cy="271463"/>
          </a:xfrm>
        </p:spPr>
        <p:txBody>
          <a:bodyPr/>
          <a:lstStyle>
            <a:lvl1pPr>
              <a:defRPr b="1"/>
            </a:lvl1pPr>
          </a:lstStyle>
          <a:p>
            <a:pPr>
              <a:defRPr/>
            </a:pPr>
            <a:fld id="{2D445476-B57F-464F-8319-C26E69740EC0}" type="slidenum">
              <a:rPr lang="ja-JP" altLang="en-US"/>
              <a:pPr>
                <a:defRPr/>
              </a:pPr>
              <a:t>‹#›</a:t>
            </a:fld>
            <a:endParaRPr lang="ja-JP" altLang="en-US"/>
          </a:p>
        </p:txBody>
      </p:sp>
      <p:pic>
        <p:nvPicPr>
          <p:cNvPr id="10" name="Picture 7" descr="kante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047" y="4221164"/>
            <a:ext cx="3099289"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2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34975"/>
            <a:ext cx="9144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9255"/>
            <a:ext cx="8229600" cy="565674"/>
          </a:xfrm>
        </p:spPr>
        <p:txBody>
          <a:bodyPr/>
          <a:lstStyle>
            <a:lvl1pPr>
              <a:defRPr sz="2585"/>
            </a:lvl1pPr>
          </a:lstStyle>
          <a:p>
            <a:r>
              <a:rPr lang="ja-JP" altLang="en-US" dirty="0"/>
              <a:t>マスタ タイトルの書式設定</a:t>
            </a:r>
          </a:p>
        </p:txBody>
      </p:sp>
      <p:sp>
        <p:nvSpPr>
          <p:cNvPr id="3" name="コンテンツ プレースホルダ 2"/>
          <p:cNvSpPr>
            <a:spLocks noGrp="1"/>
          </p:cNvSpPr>
          <p:nvPr>
            <p:ph idx="1"/>
          </p:nvPr>
        </p:nvSpPr>
        <p:spPr>
          <a:xfrm>
            <a:off x="457200" y="638691"/>
            <a:ext cx="8229600" cy="4525963"/>
          </a:xfrm>
        </p:spPr>
        <p:txBody>
          <a:bodyPr/>
          <a:lstStyle>
            <a:lvl1pPr>
              <a:defRPr sz="2215"/>
            </a:lvl1pPr>
            <a:lvl2pPr>
              <a:defRPr sz="1846"/>
            </a:lvl2pPr>
            <a:lvl3pPr>
              <a:defRPr sz="1662"/>
            </a:lvl3pPr>
            <a:lvl4pPr>
              <a:defRPr sz="1477"/>
            </a:lvl4pPr>
            <a:lvl5pPr>
              <a:defRPr sz="1477"/>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 3"/>
          <p:cNvSpPr>
            <a:spLocks noGrp="1"/>
          </p:cNvSpPr>
          <p:nvPr>
            <p:ph type="dt" sz="half" idx="10"/>
          </p:nvPr>
        </p:nvSpPr>
        <p:spPr>
          <a:xfrm>
            <a:off x="2931" y="6590781"/>
            <a:ext cx="2133600" cy="2333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124200" y="6590781"/>
            <a:ext cx="2895600" cy="2333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007469" y="6590781"/>
            <a:ext cx="2133600" cy="233363"/>
          </a:xfrm>
        </p:spPr>
        <p:txBody>
          <a:bodyPr/>
          <a:lstStyle>
            <a:lvl1pPr>
              <a:defRPr b="1">
                <a:solidFill>
                  <a:schemeClr val="tx1"/>
                </a:solidFill>
              </a:defRPr>
            </a:lvl1pPr>
          </a:lstStyle>
          <a:p>
            <a:pPr>
              <a:defRPr/>
            </a:pPr>
            <a:fld id="{10AC68E9-93AC-4EE7-A0E0-E98C161A901A}"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65929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2931" y="6616705"/>
            <a:ext cx="2133600" cy="233363"/>
          </a:xfrm>
          <a:prstGeom prst="rect">
            <a:avLst/>
          </a:prstGeom>
        </p:spPr>
        <p:txBody>
          <a:bodyPr vert="horz" lIns="91406" tIns="45704" rIns="91406" bIns="45704" rtlCol="0" anchor="ctr"/>
          <a:lstStyle>
            <a:lvl1pPr algn="l" fontAlgn="auto">
              <a:spcBef>
                <a:spcPts val="0"/>
              </a:spcBef>
              <a:spcAft>
                <a:spcPts val="0"/>
              </a:spcAft>
              <a:defRPr sz="1023" b="0">
                <a:solidFill>
                  <a:prstClr val="black">
                    <a:tint val="75000"/>
                  </a:prstClr>
                </a:solidFill>
                <a:latin typeface="Century Gothic" panose="020B0502020202020204" pitchFamily="34" charset="0"/>
                <a:ea typeface="HGPｺﾞｼｯｸM" panose="020B0600000000000000" pitchFamily="50" charset="-128"/>
              </a:defRPr>
            </a:lvl1pPr>
          </a:lstStyle>
          <a:p>
            <a:pPr>
              <a:defRPr/>
            </a:pPr>
            <a:endParaRPr kumimoji="1" lang="ja-JP" altLang="en-US" dirty="0"/>
          </a:p>
        </p:txBody>
      </p:sp>
      <p:sp>
        <p:nvSpPr>
          <p:cNvPr id="5" name="フッター プレースホルダ 4"/>
          <p:cNvSpPr>
            <a:spLocks noGrp="1"/>
          </p:cNvSpPr>
          <p:nvPr>
            <p:ph type="ftr" sz="quarter" idx="3"/>
          </p:nvPr>
        </p:nvSpPr>
        <p:spPr>
          <a:xfrm>
            <a:off x="3124200" y="6616705"/>
            <a:ext cx="2895600" cy="233363"/>
          </a:xfrm>
          <a:prstGeom prst="rect">
            <a:avLst/>
          </a:prstGeom>
        </p:spPr>
        <p:txBody>
          <a:bodyPr vert="horz" lIns="91406" tIns="45704" rIns="91406" bIns="45704" rtlCol="0" anchor="ctr"/>
          <a:lstStyle>
            <a:lvl1pPr algn="ctr" fontAlgn="auto">
              <a:spcBef>
                <a:spcPts val="0"/>
              </a:spcBef>
              <a:spcAft>
                <a:spcPts val="0"/>
              </a:spcAft>
              <a:defRPr sz="1023" b="0">
                <a:solidFill>
                  <a:prstClr val="black">
                    <a:tint val="75000"/>
                  </a:prstClr>
                </a:solidFill>
                <a:latin typeface="Century Gothic" panose="020B0502020202020204" pitchFamily="34" charset="0"/>
                <a:ea typeface="HGPｺﾞｼｯｸM" panose="020B0600000000000000" pitchFamily="50" charset="-128"/>
              </a:defRPr>
            </a:lvl1pPr>
          </a:lstStyle>
          <a:p>
            <a:pPr>
              <a:defRPr/>
            </a:pPr>
            <a:endParaRPr kumimoji="1" lang="ja-JP" altLang="en-US" dirty="0"/>
          </a:p>
        </p:txBody>
      </p:sp>
      <p:sp>
        <p:nvSpPr>
          <p:cNvPr id="6" name="スライド番号プレースホルダ 5"/>
          <p:cNvSpPr>
            <a:spLocks noGrp="1"/>
          </p:cNvSpPr>
          <p:nvPr>
            <p:ph type="sldNum" sz="quarter" idx="4"/>
          </p:nvPr>
        </p:nvSpPr>
        <p:spPr>
          <a:xfrm>
            <a:off x="7007469" y="6616705"/>
            <a:ext cx="2133600" cy="233363"/>
          </a:xfrm>
          <a:prstGeom prst="rect">
            <a:avLst/>
          </a:prstGeom>
        </p:spPr>
        <p:txBody>
          <a:bodyPr vert="horz" lIns="91406" tIns="45704" rIns="91406" bIns="45704" rtlCol="0" anchor="ctr"/>
          <a:lstStyle>
            <a:lvl1pPr algn="r" fontAlgn="auto">
              <a:spcBef>
                <a:spcPts val="0"/>
              </a:spcBef>
              <a:spcAft>
                <a:spcPts val="0"/>
              </a:spcAft>
              <a:defRPr sz="1023" b="0">
                <a:solidFill>
                  <a:prstClr val="black">
                    <a:tint val="75000"/>
                  </a:prstClr>
                </a:solidFill>
                <a:latin typeface="Century Gothic" panose="020B0502020202020204" pitchFamily="34" charset="0"/>
                <a:ea typeface="HGPｺﾞｼｯｸM" panose="020B0600000000000000" pitchFamily="50" charset="-128"/>
              </a:defRPr>
            </a:lvl1pPr>
          </a:lstStyle>
          <a:p>
            <a:pPr>
              <a:defRPr/>
            </a:pPr>
            <a:fld id="{03107573-41B3-4804-A7D3-1E2DB8777170}" type="slidenum">
              <a:rPr kumimoji="1" lang="ja-JP" altLang="en-US" smtClean="0"/>
              <a:pPr>
                <a:defRPr/>
              </a:pPr>
              <a:t>‹#›</a:t>
            </a:fld>
            <a:endParaRPr kumimoji="1" lang="ja-JP" altLang="en-US" dirty="0"/>
          </a:p>
        </p:txBody>
      </p:sp>
    </p:spTree>
    <p:extLst>
      <p:ext uri="{BB962C8B-B14F-4D97-AF65-F5344CB8AC3E}">
        <p14:creationId xmlns:p14="http://schemas.microsoft.com/office/powerpoint/2010/main" val="41031112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sldNum="0" hdr="0" ftr="0" dt="0"/>
  <p:txStyles>
    <p:titleStyle>
      <a:lvl1pPr algn="ctr" rtl="0" eaLnBrk="0" fontAlgn="base" hangingPunct="0">
        <a:spcBef>
          <a:spcPct val="0"/>
        </a:spcBef>
        <a:spcAft>
          <a:spcPct val="0"/>
        </a:spcAft>
        <a:defRPr kumimoji="1" sz="3750" kern="1200" baseline="0">
          <a:solidFill>
            <a:schemeClr val="tx1"/>
          </a:solidFill>
          <a:latin typeface="Century Gothic" panose="020B0502020202020204" pitchFamily="34" charset="0"/>
          <a:ea typeface="HGPｺﾞｼｯｸM" panose="020B0600000000000000" pitchFamily="50" charset="-128"/>
          <a:cs typeface="+mj-cs"/>
        </a:defRPr>
      </a:lvl1pPr>
      <a:lvl2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5pPr>
      <a:lvl6pPr marL="389441" algn="ctr" rtl="0" fontAlgn="base">
        <a:spcBef>
          <a:spcPct val="0"/>
        </a:spcBef>
        <a:spcAft>
          <a:spcPct val="0"/>
        </a:spcAft>
        <a:defRPr kumimoji="1" sz="3750">
          <a:solidFill>
            <a:schemeClr val="tx1"/>
          </a:solidFill>
          <a:latin typeface="Calibri" pitchFamily="34" charset="0"/>
          <a:ea typeface="ＭＳ Ｐゴシック" charset="-128"/>
        </a:defRPr>
      </a:lvl6pPr>
      <a:lvl7pPr marL="778886" algn="ctr" rtl="0" fontAlgn="base">
        <a:spcBef>
          <a:spcPct val="0"/>
        </a:spcBef>
        <a:spcAft>
          <a:spcPct val="0"/>
        </a:spcAft>
        <a:defRPr kumimoji="1" sz="3750">
          <a:solidFill>
            <a:schemeClr val="tx1"/>
          </a:solidFill>
          <a:latin typeface="Calibri" pitchFamily="34" charset="0"/>
          <a:ea typeface="ＭＳ Ｐゴシック" charset="-128"/>
        </a:defRPr>
      </a:lvl7pPr>
      <a:lvl8pPr marL="1168327" algn="ctr" rtl="0" fontAlgn="base">
        <a:spcBef>
          <a:spcPct val="0"/>
        </a:spcBef>
        <a:spcAft>
          <a:spcPct val="0"/>
        </a:spcAft>
        <a:defRPr kumimoji="1" sz="3750">
          <a:solidFill>
            <a:schemeClr val="tx1"/>
          </a:solidFill>
          <a:latin typeface="Calibri" pitchFamily="34" charset="0"/>
          <a:ea typeface="ＭＳ Ｐゴシック" charset="-128"/>
        </a:defRPr>
      </a:lvl8pPr>
      <a:lvl9pPr marL="1557770" algn="ctr" rtl="0" fontAlgn="base">
        <a:spcBef>
          <a:spcPct val="0"/>
        </a:spcBef>
        <a:spcAft>
          <a:spcPct val="0"/>
        </a:spcAft>
        <a:defRPr kumimoji="1" sz="3750">
          <a:solidFill>
            <a:schemeClr val="tx1"/>
          </a:solidFill>
          <a:latin typeface="Calibri" pitchFamily="34" charset="0"/>
          <a:ea typeface="ＭＳ Ｐゴシック" charset="-128"/>
        </a:defRPr>
      </a:lvl9pPr>
    </p:titleStyle>
    <p:bodyStyle>
      <a:lvl1pPr marL="290837" indent="-290837" algn="l" rtl="0" eaLnBrk="0" fontAlgn="base" hangingPunct="0">
        <a:spcBef>
          <a:spcPct val="20000"/>
        </a:spcBef>
        <a:spcAft>
          <a:spcPct val="0"/>
        </a:spcAft>
        <a:buFont typeface="Wingdings" pitchFamily="2" charset="2"/>
        <a:buChar char="n"/>
        <a:defRPr kumimoji="1" sz="2727" kern="1200" baseline="0">
          <a:solidFill>
            <a:schemeClr val="tx1"/>
          </a:solidFill>
          <a:latin typeface="Century Gothic" panose="020B0502020202020204" pitchFamily="34" charset="0"/>
          <a:ea typeface="HGPｺﾞｼｯｸM" panose="020B0600000000000000" pitchFamily="50" charset="-128"/>
          <a:cs typeface="+mn-cs"/>
        </a:defRPr>
      </a:lvl1pPr>
      <a:lvl2pPr marL="631725" indent="-242139" algn="l" rtl="0" eaLnBrk="0" fontAlgn="base" hangingPunct="0">
        <a:spcBef>
          <a:spcPct val="20000"/>
        </a:spcBef>
        <a:spcAft>
          <a:spcPct val="0"/>
        </a:spcAft>
        <a:buFont typeface="Wingdings" pitchFamily="2" charset="2"/>
        <a:buChar char="Ø"/>
        <a:defRPr kumimoji="1" sz="2386" kern="1200" baseline="0">
          <a:solidFill>
            <a:schemeClr val="tx1"/>
          </a:solidFill>
          <a:latin typeface="Century Gothic" panose="020B0502020202020204" pitchFamily="34" charset="0"/>
          <a:ea typeface="HGPｺﾞｼｯｸM" panose="020B0600000000000000" pitchFamily="50" charset="-128"/>
          <a:cs typeface="+mn-cs"/>
        </a:defRPr>
      </a:lvl2pPr>
      <a:lvl3pPr marL="972613" indent="-193441" algn="l" rtl="0" eaLnBrk="0" fontAlgn="base" hangingPunct="0">
        <a:spcBef>
          <a:spcPct val="20000"/>
        </a:spcBef>
        <a:spcAft>
          <a:spcPct val="0"/>
        </a:spcAft>
        <a:buFont typeface="Arial" charset="0"/>
        <a:buChar char="•"/>
        <a:defRPr kumimoji="1" sz="2045" kern="1200" baseline="0">
          <a:solidFill>
            <a:schemeClr val="tx1"/>
          </a:solidFill>
          <a:latin typeface="Century Gothic" panose="020B0502020202020204" pitchFamily="34" charset="0"/>
          <a:ea typeface="HGPｺﾞｼｯｸM" panose="020B0600000000000000" pitchFamily="50" charset="-128"/>
          <a:cs typeface="+mn-cs"/>
        </a:defRPr>
      </a:lvl3pPr>
      <a:lvl4pPr marL="1362200" indent="-193441" algn="l" rtl="0" eaLnBrk="0" fontAlgn="base" hangingPunct="0">
        <a:spcBef>
          <a:spcPct val="20000"/>
        </a:spcBef>
        <a:spcAft>
          <a:spcPct val="0"/>
        </a:spcAft>
        <a:buFont typeface="Arial" charset="0"/>
        <a:buChar char="–"/>
        <a:defRPr kumimoji="1" sz="1704" kern="1200" baseline="0">
          <a:solidFill>
            <a:schemeClr val="tx1"/>
          </a:solidFill>
          <a:latin typeface="Century Gothic" panose="020B0502020202020204" pitchFamily="34" charset="0"/>
          <a:ea typeface="HGPｺﾞｼｯｸM" panose="020B0600000000000000" pitchFamily="50" charset="-128"/>
          <a:cs typeface="+mn-cs"/>
        </a:defRPr>
      </a:lvl4pPr>
      <a:lvl5pPr marL="1751786" indent="-193441" algn="l" rtl="0" eaLnBrk="0" fontAlgn="base" hangingPunct="0">
        <a:spcBef>
          <a:spcPct val="20000"/>
        </a:spcBef>
        <a:spcAft>
          <a:spcPct val="0"/>
        </a:spcAft>
        <a:buFont typeface="Arial" charset="0"/>
        <a:buChar char="»"/>
        <a:defRPr kumimoji="1" sz="1704" kern="1200" baseline="0">
          <a:solidFill>
            <a:schemeClr val="tx1"/>
          </a:solidFill>
          <a:latin typeface="Century Gothic" panose="020B0502020202020204" pitchFamily="34" charset="0"/>
          <a:ea typeface="HGPｺﾞｼｯｸM" panose="020B0600000000000000" pitchFamily="50" charset="-128"/>
          <a:cs typeface="+mn-cs"/>
        </a:defRPr>
      </a:lvl5pPr>
      <a:lvl6pPr marL="2141934" indent="-194721" algn="l" defTabSz="778886"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376" indent="-194721" algn="l" defTabSz="778886"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0818" indent="-194721" algn="l" defTabSz="778886"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261" indent="-194721" algn="l" defTabSz="778886"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78886" rtl="0" eaLnBrk="1" latinLnBrk="0" hangingPunct="1">
        <a:defRPr kumimoji="1" sz="1534" kern="1200">
          <a:solidFill>
            <a:schemeClr val="tx1"/>
          </a:solidFill>
          <a:latin typeface="+mn-lt"/>
          <a:ea typeface="+mn-ea"/>
          <a:cs typeface="+mn-cs"/>
        </a:defRPr>
      </a:lvl1pPr>
      <a:lvl2pPr marL="389441" algn="l" defTabSz="778886" rtl="0" eaLnBrk="1" latinLnBrk="0" hangingPunct="1">
        <a:defRPr kumimoji="1" sz="1534" kern="1200">
          <a:solidFill>
            <a:schemeClr val="tx1"/>
          </a:solidFill>
          <a:latin typeface="+mn-lt"/>
          <a:ea typeface="+mn-ea"/>
          <a:cs typeface="+mn-cs"/>
        </a:defRPr>
      </a:lvl2pPr>
      <a:lvl3pPr marL="778886" algn="l" defTabSz="778886" rtl="0" eaLnBrk="1" latinLnBrk="0" hangingPunct="1">
        <a:defRPr kumimoji="1" sz="1534" kern="1200">
          <a:solidFill>
            <a:schemeClr val="tx1"/>
          </a:solidFill>
          <a:latin typeface="+mn-lt"/>
          <a:ea typeface="+mn-ea"/>
          <a:cs typeface="+mn-cs"/>
        </a:defRPr>
      </a:lvl3pPr>
      <a:lvl4pPr marL="1168327" algn="l" defTabSz="778886" rtl="0" eaLnBrk="1" latinLnBrk="0" hangingPunct="1">
        <a:defRPr kumimoji="1" sz="1534" kern="1200">
          <a:solidFill>
            <a:schemeClr val="tx1"/>
          </a:solidFill>
          <a:latin typeface="+mn-lt"/>
          <a:ea typeface="+mn-ea"/>
          <a:cs typeface="+mn-cs"/>
        </a:defRPr>
      </a:lvl4pPr>
      <a:lvl5pPr marL="1557770" algn="l" defTabSz="778886" rtl="0" eaLnBrk="1" latinLnBrk="0" hangingPunct="1">
        <a:defRPr kumimoji="1" sz="1534" kern="1200">
          <a:solidFill>
            <a:schemeClr val="tx1"/>
          </a:solidFill>
          <a:latin typeface="+mn-lt"/>
          <a:ea typeface="+mn-ea"/>
          <a:cs typeface="+mn-cs"/>
        </a:defRPr>
      </a:lvl5pPr>
      <a:lvl6pPr marL="1947213" algn="l" defTabSz="778886" rtl="0" eaLnBrk="1" latinLnBrk="0" hangingPunct="1">
        <a:defRPr kumimoji="1" sz="1534" kern="1200">
          <a:solidFill>
            <a:schemeClr val="tx1"/>
          </a:solidFill>
          <a:latin typeface="+mn-lt"/>
          <a:ea typeface="+mn-ea"/>
          <a:cs typeface="+mn-cs"/>
        </a:defRPr>
      </a:lvl6pPr>
      <a:lvl7pPr marL="2336654" algn="l" defTabSz="778886" rtl="0" eaLnBrk="1" latinLnBrk="0" hangingPunct="1">
        <a:defRPr kumimoji="1" sz="1534" kern="1200">
          <a:solidFill>
            <a:schemeClr val="tx1"/>
          </a:solidFill>
          <a:latin typeface="+mn-lt"/>
          <a:ea typeface="+mn-ea"/>
          <a:cs typeface="+mn-cs"/>
        </a:defRPr>
      </a:lvl7pPr>
      <a:lvl8pPr marL="2726097" algn="l" defTabSz="778886" rtl="0" eaLnBrk="1" latinLnBrk="0" hangingPunct="1">
        <a:defRPr kumimoji="1" sz="1534" kern="1200">
          <a:solidFill>
            <a:schemeClr val="tx1"/>
          </a:solidFill>
          <a:latin typeface="+mn-lt"/>
          <a:ea typeface="+mn-ea"/>
          <a:cs typeface="+mn-cs"/>
        </a:defRPr>
      </a:lvl8pPr>
      <a:lvl9pPr marL="3115539" algn="l" defTabSz="778886" rtl="0" eaLnBrk="1" latinLnBrk="0" hangingPunct="1">
        <a:defRPr kumimoji="1" sz="15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2931" y="6616701"/>
            <a:ext cx="2133600" cy="233363"/>
          </a:xfrm>
          <a:prstGeom prst="rect">
            <a:avLst/>
          </a:prstGeom>
        </p:spPr>
        <p:txBody>
          <a:bodyPr vert="horz" lIns="91406" tIns="45704" rIns="91406" bIns="45704" rtlCol="0" anchor="ctr"/>
          <a:lstStyle>
            <a:lvl1pPr algn="l" fontAlgn="auto">
              <a:spcBef>
                <a:spcPts val="0"/>
              </a:spcBef>
              <a:spcAft>
                <a:spcPts val="0"/>
              </a:spcAft>
              <a:defRPr sz="1108" b="0">
                <a:solidFill>
                  <a:prstClr val="black">
                    <a:tint val="75000"/>
                  </a:prstClr>
                </a:solidFill>
                <a:latin typeface="+mn-lt"/>
                <a:ea typeface="+mn-ea"/>
              </a:defRPr>
            </a:lvl1pPr>
          </a:lstStyle>
          <a:p>
            <a:pPr>
              <a:defRPr/>
            </a:pPr>
            <a:endParaRPr kumimoji="1" lang="ja-JP" altLang="en-US"/>
          </a:p>
        </p:txBody>
      </p:sp>
      <p:sp>
        <p:nvSpPr>
          <p:cNvPr id="5" name="フッター プレースホルダ 4"/>
          <p:cNvSpPr>
            <a:spLocks noGrp="1"/>
          </p:cNvSpPr>
          <p:nvPr>
            <p:ph type="ftr" sz="quarter" idx="3"/>
          </p:nvPr>
        </p:nvSpPr>
        <p:spPr>
          <a:xfrm>
            <a:off x="3124200" y="6616701"/>
            <a:ext cx="2895600" cy="233363"/>
          </a:xfrm>
          <a:prstGeom prst="rect">
            <a:avLst/>
          </a:prstGeom>
        </p:spPr>
        <p:txBody>
          <a:bodyPr vert="horz" lIns="91406" tIns="45704" rIns="91406" bIns="45704" rtlCol="0" anchor="ctr"/>
          <a:lstStyle>
            <a:lvl1pPr algn="ctr" fontAlgn="auto">
              <a:spcBef>
                <a:spcPts val="0"/>
              </a:spcBef>
              <a:spcAft>
                <a:spcPts val="0"/>
              </a:spcAft>
              <a:defRPr sz="1108" b="0">
                <a:solidFill>
                  <a:prstClr val="black">
                    <a:tint val="75000"/>
                  </a:prstClr>
                </a:solidFill>
                <a:latin typeface="+mn-lt"/>
                <a:ea typeface="+mn-ea"/>
              </a:defRPr>
            </a:lvl1pPr>
          </a:lstStyle>
          <a:p>
            <a:pPr>
              <a:defRPr/>
            </a:pPr>
            <a:endParaRPr kumimoji="1" lang="ja-JP" altLang="en-US"/>
          </a:p>
        </p:txBody>
      </p:sp>
      <p:sp>
        <p:nvSpPr>
          <p:cNvPr id="6" name="スライド番号プレースホルダ 5"/>
          <p:cNvSpPr>
            <a:spLocks noGrp="1"/>
          </p:cNvSpPr>
          <p:nvPr>
            <p:ph type="sldNum" sz="quarter" idx="4"/>
          </p:nvPr>
        </p:nvSpPr>
        <p:spPr>
          <a:xfrm>
            <a:off x="7007469" y="6616701"/>
            <a:ext cx="2133600" cy="233363"/>
          </a:xfrm>
          <a:prstGeom prst="rect">
            <a:avLst/>
          </a:prstGeom>
        </p:spPr>
        <p:txBody>
          <a:bodyPr vert="horz" lIns="91406" tIns="45704" rIns="91406" bIns="45704" rtlCol="0" anchor="ctr"/>
          <a:lstStyle>
            <a:lvl1pPr algn="r" fontAlgn="auto">
              <a:spcBef>
                <a:spcPts val="0"/>
              </a:spcBef>
              <a:spcAft>
                <a:spcPts val="0"/>
              </a:spcAft>
              <a:defRPr sz="1108" b="0">
                <a:solidFill>
                  <a:prstClr val="black">
                    <a:tint val="75000"/>
                  </a:prstClr>
                </a:solidFill>
                <a:latin typeface="+mn-lt"/>
                <a:ea typeface="+mn-ea"/>
              </a:defRPr>
            </a:lvl1pPr>
          </a:lstStyle>
          <a:p>
            <a:pPr>
              <a:defRPr/>
            </a:pPr>
            <a:fld id="{03107573-41B3-4804-A7D3-1E2DB8777170}" type="slidenum">
              <a:rPr kumimoji="1" lang="ja-JP" altLang="en-US"/>
              <a:pPr>
                <a:defRPr/>
              </a:pPr>
              <a:t>‹#›</a:t>
            </a:fld>
            <a:endParaRPr kumimoji="1" lang="ja-JP" altLang="en-US"/>
          </a:p>
        </p:txBody>
      </p:sp>
    </p:spTree>
    <p:extLst>
      <p:ext uri="{BB962C8B-B14F-4D97-AF65-F5344CB8AC3E}">
        <p14:creationId xmlns:p14="http://schemas.microsoft.com/office/powerpoint/2010/main" val="281574280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Lst>
  <p:hf sldNum="0" hdr="0" ftr="0" dt="0"/>
  <p:txStyles>
    <p:titleStyle>
      <a:lvl1pPr algn="ctr" rtl="0" eaLnBrk="0" fontAlgn="base" hangingPunct="0">
        <a:spcBef>
          <a:spcPct val="0"/>
        </a:spcBef>
        <a:spcAft>
          <a:spcPct val="0"/>
        </a:spcAft>
        <a:defRPr kumimoji="1" sz="4062" kern="1200">
          <a:solidFill>
            <a:schemeClr val="tx1"/>
          </a:solidFill>
          <a:latin typeface="Meiryo UI" pitchFamily="50" charset="-128"/>
          <a:ea typeface="Meiryo UI" pitchFamily="50" charset="-128"/>
          <a:cs typeface="Meiryo UI"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1884" algn="ctr" rtl="0" fontAlgn="base">
        <a:spcBef>
          <a:spcPct val="0"/>
        </a:spcBef>
        <a:spcAft>
          <a:spcPct val="0"/>
        </a:spcAft>
        <a:defRPr kumimoji="1" sz="4062">
          <a:solidFill>
            <a:schemeClr val="tx1"/>
          </a:solidFill>
          <a:latin typeface="Calibri" pitchFamily="34" charset="0"/>
          <a:ea typeface="ＭＳ Ｐゴシック" charset="-128"/>
        </a:defRPr>
      </a:lvl6pPr>
      <a:lvl7pPr marL="843772" algn="ctr" rtl="0" fontAlgn="base">
        <a:spcBef>
          <a:spcPct val="0"/>
        </a:spcBef>
        <a:spcAft>
          <a:spcPct val="0"/>
        </a:spcAft>
        <a:defRPr kumimoji="1" sz="4062">
          <a:solidFill>
            <a:schemeClr val="tx1"/>
          </a:solidFill>
          <a:latin typeface="Calibri" pitchFamily="34" charset="0"/>
          <a:ea typeface="ＭＳ Ｐゴシック" charset="-128"/>
        </a:defRPr>
      </a:lvl7pPr>
      <a:lvl8pPr marL="1265656" algn="ctr" rtl="0" fontAlgn="base">
        <a:spcBef>
          <a:spcPct val="0"/>
        </a:spcBef>
        <a:spcAft>
          <a:spcPct val="0"/>
        </a:spcAft>
        <a:defRPr kumimoji="1" sz="4062">
          <a:solidFill>
            <a:schemeClr val="tx1"/>
          </a:solidFill>
          <a:latin typeface="Calibri" pitchFamily="34" charset="0"/>
          <a:ea typeface="ＭＳ Ｐゴシック" charset="-128"/>
        </a:defRPr>
      </a:lvl8pPr>
      <a:lvl9pPr marL="1687542"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5066" indent="-315066" algn="l" rtl="0" eaLnBrk="0" fontAlgn="base" hangingPunct="0">
        <a:spcBef>
          <a:spcPct val="20000"/>
        </a:spcBef>
        <a:spcAft>
          <a:spcPct val="0"/>
        </a:spcAft>
        <a:buFont typeface="Wingdings" pitchFamily="2" charset="2"/>
        <a:buChar char="n"/>
        <a:defRPr kumimoji="1" sz="2954" kern="1200">
          <a:solidFill>
            <a:schemeClr val="tx1"/>
          </a:solidFill>
          <a:latin typeface="Meiryo UI" pitchFamily="50" charset="-128"/>
          <a:ea typeface="Meiryo UI" pitchFamily="50" charset="-128"/>
          <a:cs typeface="Meiryo UI" pitchFamily="50" charset="-128"/>
        </a:defRPr>
      </a:lvl1pPr>
      <a:lvl2pPr marL="684352" indent="-262311" algn="l" rtl="0" eaLnBrk="0" fontAlgn="base" hangingPunct="0">
        <a:spcBef>
          <a:spcPct val="20000"/>
        </a:spcBef>
        <a:spcAft>
          <a:spcPct val="0"/>
        </a:spcAft>
        <a:buFont typeface="Wingdings" pitchFamily="2" charset="2"/>
        <a:buChar char="Ø"/>
        <a:defRPr kumimoji="1" sz="2585" kern="1200">
          <a:solidFill>
            <a:schemeClr val="tx1"/>
          </a:solidFill>
          <a:latin typeface="Meiryo UI" pitchFamily="50" charset="-128"/>
          <a:ea typeface="Meiryo UI" pitchFamily="50" charset="-128"/>
          <a:cs typeface="Meiryo UI" pitchFamily="50" charset="-128"/>
        </a:defRPr>
      </a:lvl2pPr>
      <a:lvl3pPr marL="1053638" indent="-209556" algn="l" rtl="0" eaLnBrk="0" fontAlgn="base" hangingPunct="0">
        <a:spcBef>
          <a:spcPct val="20000"/>
        </a:spcBef>
        <a:spcAft>
          <a:spcPct val="0"/>
        </a:spcAft>
        <a:buFont typeface="Arial" charset="0"/>
        <a:buChar char="•"/>
        <a:defRPr kumimoji="1" sz="2215" kern="1200">
          <a:solidFill>
            <a:schemeClr val="tx1"/>
          </a:solidFill>
          <a:latin typeface="Meiryo UI" pitchFamily="50" charset="-128"/>
          <a:ea typeface="Meiryo UI" pitchFamily="50" charset="-128"/>
          <a:cs typeface="Meiryo UI" pitchFamily="50" charset="-128"/>
        </a:defRPr>
      </a:lvl3pPr>
      <a:lvl4pPr marL="1475680" indent="-209556" algn="l" rtl="0" eaLnBrk="0" fontAlgn="base" hangingPunct="0">
        <a:spcBef>
          <a:spcPct val="20000"/>
        </a:spcBef>
        <a:spcAft>
          <a:spcPct val="0"/>
        </a:spcAft>
        <a:buFont typeface="Arial" charset="0"/>
        <a:buChar char="–"/>
        <a:defRPr kumimoji="1" sz="1846" kern="1200">
          <a:solidFill>
            <a:schemeClr val="tx1"/>
          </a:solidFill>
          <a:latin typeface="Meiryo UI" pitchFamily="50" charset="-128"/>
          <a:ea typeface="Meiryo UI" pitchFamily="50" charset="-128"/>
          <a:cs typeface="Meiryo UI" pitchFamily="50" charset="-128"/>
        </a:defRPr>
      </a:lvl4pPr>
      <a:lvl5pPr marL="1897721" indent="-209556" algn="l" rtl="0" eaLnBrk="0" fontAlgn="base" hangingPunct="0">
        <a:spcBef>
          <a:spcPct val="20000"/>
        </a:spcBef>
        <a:spcAft>
          <a:spcPct val="0"/>
        </a:spcAft>
        <a:buFont typeface="Arial" charset="0"/>
        <a:buChar char="»"/>
        <a:defRPr kumimoji="1" sz="1846" kern="1200">
          <a:solidFill>
            <a:schemeClr val="tx1"/>
          </a:solidFill>
          <a:latin typeface="Meiryo UI" pitchFamily="50" charset="-128"/>
          <a:ea typeface="Meiryo UI" pitchFamily="50" charset="-128"/>
          <a:cs typeface="Meiryo UI" pitchFamily="50" charset="-128"/>
        </a:defRPr>
      </a:lvl5pPr>
      <a:lvl6pPr marL="232037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255"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14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026"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772" rtl="0" eaLnBrk="1" latinLnBrk="0" hangingPunct="1">
        <a:defRPr kumimoji="1" sz="1662" kern="1200">
          <a:solidFill>
            <a:schemeClr val="tx1"/>
          </a:solidFill>
          <a:latin typeface="+mn-lt"/>
          <a:ea typeface="+mn-ea"/>
          <a:cs typeface="+mn-cs"/>
        </a:defRPr>
      </a:lvl1pPr>
      <a:lvl2pPr marL="421884" algn="l" defTabSz="843772" rtl="0" eaLnBrk="1" latinLnBrk="0" hangingPunct="1">
        <a:defRPr kumimoji="1" sz="1662" kern="1200">
          <a:solidFill>
            <a:schemeClr val="tx1"/>
          </a:solidFill>
          <a:latin typeface="+mn-lt"/>
          <a:ea typeface="+mn-ea"/>
          <a:cs typeface="+mn-cs"/>
        </a:defRPr>
      </a:lvl2pPr>
      <a:lvl3pPr marL="843772" algn="l" defTabSz="843772" rtl="0" eaLnBrk="1" latinLnBrk="0" hangingPunct="1">
        <a:defRPr kumimoji="1" sz="1662" kern="1200">
          <a:solidFill>
            <a:schemeClr val="tx1"/>
          </a:solidFill>
          <a:latin typeface="+mn-lt"/>
          <a:ea typeface="+mn-ea"/>
          <a:cs typeface="+mn-cs"/>
        </a:defRPr>
      </a:lvl3pPr>
      <a:lvl4pPr marL="1265656" algn="l" defTabSz="843772" rtl="0" eaLnBrk="1" latinLnBrk="0" hangingPunct="1">
        <a:defRPr kumimoji="1" sz="1662" kern="1200">
          <a:solidFill>
            <a:schemeClr val="tx1"/>
          </a:solidFill>
          <a:latin typeface="+mn-lt"/>
          <a:ea typeface="+mn-ea"/>
          <a:cs typeface="+mn-cs"/>
        </a:defRPr>
      </a:lvl4pPr>
      <a:lvl5pPr marL="1687542" algn="l" defTabSz="843772" rtl="0" eaLnBrk="1" latinLnBrk="0" hangingPunct="1">
        <a:defRPr kumimoji="1" sz="1662" kern="1200">
          <a:solidFill>
            <a:schemeClr val="tx1"/>
          </a:solidFill>
          <a:latin typeface="+mn-lt"/>
          <a:ea typeface="+mn-ea"/>
          <a:cs typeface="+mn-cs"/>
        </a:defRPr>
      </a:lvl5pPr>
      <a:lvl6pPr marL="2109428" algn="l" defTabSz="843772" rtl="0" eaLnBrk="1" latinLnBrk="0" hangingPunct="1">
        <a:defRPr kumimoji="1" sz="1662" kern="1200">
          <a:solidFill>
            <a:schemeClr val="tx1"/>
          </a:solidFill>
          <a:latin typeface="+mn-lt"/>
          <a:ea typeface="+mn-ea"/>
          <a:cs typeface="+mn-cs"/>
        </a:defRPr>
      </a:lvl6pPr>
      <a:lvl7pPr marL="2531312" algn="l" defTabSz="843772" rtl="0" eaLnBrk="1" latinLnBrk="0" hangingPunct="1">
        <a:defRPr kumimoji="1" sz="1662" kern="1200">
          <a:solidFill>
            <a:schemeClr val="tx1"/>
          </a:solidFill>
          <a:latin typeface="+mn-lt"/>
          <a:ea typeface="+mn-ea"/>
          <a:cs typeface="+mn-cs"/>
        </a:defRPr>
      </a:lvl7pPr>
      <a:lvl8pPr marL="2953198" algn="l" defTabSz="843772" rtl="0" eaLnBrk="1" latinLnBrk="0" hangingPunct="1">
        <a:defRPr kumimoji="1" sz="1662" kern="1200">
          <a:solidFill>
            <a:schemeClr val="tx1"/>
          </a:solidFill>
          <a:latin typeface="+mn-lt"/>
          <a:ea typeface="+mn-ea"/>
          <a:cs typeface="+mn-cs"/>
        </a:defRPr>
      </a:lvl8pPr>
      <a:lvl9pPr marL="3375083" algn="l" defTabSz="843772"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2931" y="6616701"/>
            <a:ext cx="2133600" cy="233363"/>
          </a:xfrm>
          <a:prstGeom prst="rect">
            <a:avLst/>
          </a:prstGeom>
        </p:spPr>
        <p:txBody>
          <a:bodyPr vert="horz" lIns="91406" tIns="45704" rIns="91406" bIns="45704" rtlCol="0" anchor="ctr"/>
          <a:lstStyle>
            <a:lvl1pPr algn="l" fontAlgn="auto">
              <a:spcBef>
                <a:spcPts val="0"/>
              </a:spcBef>
              <a:spcAft>
                <a:spcPts val="0"/>
              </a:spcAft>
              <a:defRPr sz="1108" b="0">
                <a:solidFill>
                  <a:prstClr val="black">
                    <a:tint val="75000"/>
                  </a:prstClr>
                </a:solidFill>
                <a:latin typeface="+mn-lt"/>
                <a:ea typeface="+mn-ea"/>
              </a:defRPr>
            </a:lvl1pPr>
          </a:lstStyle>
          <a:p>
            <a:pPr>
              <a:defRPr/>
            </a:pPr>
            <a:endParaRPr kumimoji="1" lang="ja-JP" altLang="en-US"/>
          </a:p>
        </p:txBody>
      </p:sp>
      <p:sp>
        <p:nvSpPr>
          <p:cNvPr id="5" name="フッター プレースホルダ 4"/>
          <p:cNvSpPr>
            <a:spLocks noGrp="1"/>
          </p:cNvSpPr>
          <p:nvPr>
            <p:ph type="ftr" sz="quarter" idx="3"/>
          </p:nvPr>
        </p:nvSpPr>
        <p:spPr>
          <a:xfrm>
            <a:off x="3124200" y="6616701"/>
            <a:ext cx="2895600" cy="233363"/>
          </a:xfrm>
          <a:prstGeom prst="rect">
            <a:avLst/>
          </a:prstGeom>
        </p:spPr>
        <p:txBody>
          <a:bodyPr vert="horz" lIns="91406" tIns="45704" rIns="91406" bIns="45704" rtlCol="0" anchor="ctr"/>
          <a:lstStyle>
            <a:lvl1pPr algn="ctr" fontAlgn="auto">
              <a:spcBef>
                <a:spcPts val="0"/>
              </a:spcBef>
              <a:spcAft>
                <a:spcPts val="0"/>
              </a:spcAft>
              <a:defRPr sz="1108" b="0">
                <a:solidFill>
                  <a:prstClr val="black">
                    <a:tint val="75000"/>
                  </a:prstClr>
                </a:solidFill>
                <a:latin typeface="+mn-lt"/>
                <a:ea typeface="+mn-ea"/>
              </a:defRPr>
            </a:lvl1pPr>
          </a:lstStyle>
          <a:p>
            <a:pPr>
              <a:defRPr/>
            </a:pPr>
            <a:endParaRPr kumimoji="1" lang="ja-JP" altLang="en-US"/>
          </a:p>
        </p:txBody>
      </p:sp>
      <p:sp>
        <p:nvSpPr>
          <p:cNvPr id="6" name="スライド番号プレースホルダ 5"/>
          <p:cNvSpPr>
            <a:spLocks noGrp="1"/>
          </p:cNvSpPr>
          <p:nvPr>
            <p:ph type="sldNum" sz="quarter" idx="4"/>
          </p:nvPr>
        </p:nvSpPr>
        <p:spPr>
          <a:xfrm>
            <a:off x="7007469" y="6616701"/>
            <a:ext cx="2133600" cy="233363"/>
          </a:xfrm>
          <a:prstGeom prst="rect">
            <a:avLst/>
          </a:prstGeom>
        </p:spPr>
        <p:txBody>
          <a:bodyPr vert="horz" lIns="91406" tIns="45704" rIns="91406" bIns="45704" rtlCol="0" anchor="ctr"/>
          <a:lstStyle>
            <a:lvl1pPr algn="r" fontAlgn="auto">
              <a:spcBef>
                <a:spcPts val="0"/>
              </a:spcBef>
              <a:spcAft>
                <a:spcPts val="0"/>
              </a:spcAft>
              <a:defRPr sz="1108" b="0">
                <a:solidFill>
                  <a:prstClr val="black">
                    <a:tint val="75000"/>
                  </a:prstClr>
                </a:solidFill>
                <a:latin typeface="+mn-lt"/>
                <a:ea typeface="+mn-ea"/>
              </a:defRPr>
            </a:lvl1pPr>
          </a:lstStyle>
          <a:p>
            <a:pPr>
              <a:defRPr/>
            </a:pPr>
            <a:fld id="{03107573-41B3-4804-A7D3-1E2DB8777170}" type="slidenum">
              <a:rPr kumimoji="1" lang="ja-JP" altLang="en-US"/>
              <a:pPr>
                <a:defRPr/>
              </a:pPr>
              <a:t>‹#›</a:t>
            </a:fld>
            <a:endParaRPr kumimoji="1" lang="ja-JP" altLang="en-US"/>
          </a:p>
        </p:txBody>
      </p:sp>
    </p:spTree>
    <p:extLst>
      <p:ext uri="{BB962C8B-B14F-4D97-AF65-F5344CB8AC3E}">
        <p14:creationId xmlns:p14="http://schemas.microsoft.com/office/powerpoint/2010/main" val="9185065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hf sldNum="0" hdr="0" ftr="0" dt="0"/>
  <p:txStyles>
    <p:titleStyle>
      <a:lvl1pPr algn="ctr" rtl="0" eaLnBrk="0" fontAlgn="base" hangingPunct="0">
        <a:spcBef>
          <a:spcPct val="0"/>
        </a:spcBef>
        <a:spcAft>
          <a:spcPct val="0"/>
        </a:spcAft>
        <a:defRPr kumimoji="1" sz="4062" kern="1200">
          <a:solidFill>
            <a:schemeClr val="tx1"/>
          </a:solidFill>
          <a:latin typeface="Meiryo UI" pitchFamily="50" charset="-128"/>
          <a:ea typeface="Meiryo UI" pitchFamily="50" charset="-128"/>
          <a:cs typeface="Meiryo UI"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1884" algn="ctr" rtl="0" fontAlgn="base">
        <a:spcBef>
          <a:spcPct val="0"/>
        </a:spcBef>
        <a:spcAft>
          <a:spcPct val="0"/>
        </a:spcAft>
        <a:defRPr kumimoji="1" sz="4062">
          <a:solidFill>
            <a:schemeClr val="tx1"/>
          </a:solidFill>
          <a:latin typeface="Calibri" pitchFamily="34" charset="0"/>
          <a:ea typeface="ＭＳ Ｐゴシック" charset="-128"/>
        </a:defRPr>
      </a:lvl6pPr>
      <a:lvl7pPr marL="843772" algn="ctr" rtl="0" fontAlgn="base">
        <a:spcBef>
          <a:spcPct val="0"/>
        </a:spcBef>
        <a:spcAft>
          <a:spcPct val="0"/>
        </a:spcAft>
        <a:defRPr kumimoji="1" sz="4062">
          <a:solidFill>
            <a:schemeClr val="tx1"/>
          </a:solidFill>
          <a:latin typeface="Calibri" pitchFamily="34" charset="0"/>
          <a:ea typeface="ＭＳ Ｐゴシック" charset="-128"/>
        </a:defRPr>
      </a:lvl7pPr>
      <a:lvl8pPr marL="1265656" algn="ctr" rtl="0" fontAlgn="base">
        <a:spcBef>
          <a:spcPct val="0"/>
        </a:spcBef>
        <a:spcAft>
          <a:spcPct val="0"/>
        </a:spcAft>
        <a:defRPr kumimoji="1" sz="4062">
          <a:solidFill>
            <a:schemeClr val="tx1"/>
          </a:solidFill>
          <a:latin typeface="Calibri" pitchFamily="34" charset="0"/>
          <a:ea typeface="ＭＳ Ｐゴシック" charset="-128"/>
        </a:defRPr>
      </a:lvl8pPr>
      <a:lvl9pPr marL="1687542"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5066" indent="-315066" algn="l" rtl="0" eaLnBrk="0" fontAlgn="base" hangingPunct="0">
        <a:spcBef>
          <a:spcPct val="20000"/>
        </a:spcBef>
        <a:spcAft>
          <a:spcPct val="0"/>
        </a:spcAft>
        <a:buFont typeface="Wingdings" pitchFamily="2" charset="2"/>
        <a:buChar char="n"/>
        <a:defRPr kumimoji="1" sz="2954" kern="1200">
          <a:solidFill>
            <a:schemeClr val="tx1"/>
          </a:solidFill>
          <a:latin typeface="Meiryo UI" pitchFamily="50" charset="-128"/>
          <a:ea typeface="Meiryo UI" pitchFamily="50" charset="-128"/>
          <a:cs typeface="Meiryo UI" pitchFamily="50" charset="-128"/>
        </a:defRPr>
      </a:lvl1pPr>
      <a:lvl2pPr marL="684352" indent="-262311" algn="l" rtl="0" eaLnBrk="0" fontAlgn="base" hangingPunct="0">
        <a:spcBef>
          <a:spcPct val="20000"/>
        </a:spcBef>
        <a:spcAft>
          <a:spcPct val="0"/>
        </a:spcAft>
        <a:buFont typeface="Wingdings" pitchFamily="2" charset="2"/>
        <a:buChar char="Ø"/>
        <a:defRPr kumimoji="1" sz="2585" kern="1200">
          <a:solidFill>
            <a:schemeClr val="tx1"/>
          </a:solidFill>
          <a:latin typeface="Meiryo UI" pitchFamily="50" charset="-128"/>
          <a:ea typeface="Meiryo UI" pitchFamily="50" charset="-128"/>
          <a:cs typeface="Meiryo UI" pitchFamily="50" charset="-128"/>
        </a:defRPr>
      </a:lvl2pPr>
      <a:lvl3pPr marL="1053638" indent="-209556" algn="l" rtl="0" eaLnBrk="0" fontAlgn="base" hangingPunct="0">
        <a:spcBef>
          <a:spcPct val="20000"/>
        </a:spcBef>
        <a:spcAft>
          <a:spcPct val="0"/>
        </a:spcAft>
        <a:buFont typeface="Arial" charset="0"/>
        <a:buChar char="•"/>
        <a:defRPr kumimoji="1" sz="2215" kern="1200">
          <a:solidFill>
            <a:schemeClr val="tx1"/>
          </a:solidFill>
          <a:latin typeface="Meiryo UI" pitchFamily="50" charset="-128"/>
          <a:ea typeface="Meiryo UI" pitchFamily="50" charset="-128"/>
          <a:cs typeface="Meiryo UI" pitchFamily="50" charset="-128"/>
        </a:defRPr>
      </a:lvl3pPr>
      <a:lvl4pPr marL="1475680" indent="-209556" algn="l" rtl="0" eaLnBrk="0" fontAlgn="base" hangingPunct="0">
        <a:spcBef>
          <a:spcPct val="20000"/>
        </a:spcBef>
        <a:spcAft>
          <a:spcPct val="0"/>
        </a:spcAft>
        <a:buFont typeface="Arial" charset="0"/>
        <a:buChar char="–"/>
        <a:defRPr kumimoji="1" sz="1846" kern="1200">
          <a:solidFill>
            <a:schemeClr val="tx1"/>
          </a:solidFill>
          <a:latin typeface="Meiryo UI" pitchFamily="50" charset="-128"/>
          <a:ea typeface="Meiryo UI" pitchFamily="50" charset="-128"/>
          <a:cs typeface="Meiryo UI" pitchFamily="50" charset="-128"/>
        </a:defRPr>
      </a:lvl4pPr>
      <a:lvl5pPr marL="1897721" indent="-209556" algn="l" rtl="0" eaLnBrk="0" fontAlgn="base" hangingPunct="0">
        <a:spcBef>
          <a:spcPct val="20000"/>
        </a:spcBef>
        <a:spcAft>
          <a:spcPct val="0"/>
        </a:spcAft>
        <a:buFont typeface="Arial" charset="0"/>
        <a:buChar char="»"/>
        <a:defRPr kumimoji="1" sz="1846" kern="1200">
          <a:solidFill>
            <a:schemeClr val="tx1"/>
          </a:solidFill>
          <a:latin typeface="Meiryo UI" pitchFamily="50" charset="-128"/>
          <a:ea typeface="Meiryo UI" pitchFamily="50" charset="-128"/>
          <a:cs typeface="Meiryo UI" pitchFamily="50" charset="-128"/>
        </a:defRPr>
      </a:lvl5pPr>
      <a:lvl6pPr marL="232037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255"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14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026"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772" rtl="0" eaLnBrk="1" latinLnBrk="0" hangingPunct="1">
        <a:defRPr kumimoji="1" sz="1662" kern="1200">
          <a:solidFill>
            <a:schemeClr val="tx1"/>
          </a:solidFill>
          <a:latin typeface="+mn-lt"/>
          <a:ea typeface="+mn-ea"/>
          <a:cs typeface="+mn-cs"/>
        </a:defRPr>
      </a:lvl1pPr>
      <a:lvl2pPr marL="421884" algn="l" defTabSz="843772" rtl="0" eaLnBrk="1" latinLnBrk="0" hangingPunct="1">
        <a:defRPr kumimoji="1" sz="1662" kern="1200">
          <a:solidFill>
            <a:schemeClr val="tx1"/>
          </a:solidFill>
          <a:latin typeface="+mn-lt"/>
          <a:ea typeface="+mn-ea"/>
          <a:cs typeface="+mn-cs"/>
        </a:defRPr>
      </a:lvl2pPr>
      <a:lvl3pPr marL="843772" algn="l" defTabSz="843772" rtl="0" eaLnBrk="1" latinLnBrk="0" hangingPunct="1">
        <a:defRPr kumimoji="1" sz="1662" kern="1200">
          <a:solidFill>
            <a:schemeClr val="tx1"/>
          </a:solidFill>
          <a:latin typeface="+mn-lt"/>
          <a:ea typeface="+mn-ea"/>
          <a:cs typeface="+mn-cs"/>
        </a:defRPr>
      </a:lvl3pPr>
      <a:lvl4pPr marL="1265656" algn="l" defTabSz="843772" rtl="0" eaLnBrk="1" latinLnBrk="0" hangingPunct="1">
        <a:defRPr kumimoji="1" sz="1662" kern="1200">
          <a:solidFill>
            <a:schemeClr val="tx1"/>
          </a:solidFill>
          <a:latin typeface="+mn-lt"/>
          <a:ea typeface="+mn-ea"/>
          <a:cs typeface="+mn-cs"/>
        </a:defRPr>
      </a:lvl4pPr>
      <a:lvl5pPr marL="1687542" algn="l" defTabSz="843772" rtl="0" eaLnBrk="1" latinLnBrk="0" hangingPunct="1">
        <a:defRPr kumimoji="1" sz="1662" kern="1200">
          <a:solidFill>
            <a:schemeClr val="tx1"/>
          </a:solidFill>
          <a:latin typeface="+mn-lt"/>
          <a:ea typeface="+mn-ea"/>
          <a:cs typeface="+mn-cs"/>
        </a:defRPr>
      </a:lvl5pPr>
      <a:lvl6pPr marL="2109428" algn="l" defTabSz="843772" rtl="0" eaLnBrk="1" latinLnBrk="0" hangingPunct="1">
        <a:defRPr kumimoji="1" sz="1662" kern="1200">
          <a:solidFill>
            <a:schemeClr val="tx1"/>
          </a:solidFill>
          <a:latin typeface="+mn-lt"/>
          <a:ea typeface="+mn-ea"/>
          <a:cs typeface="+mn-cs"/>
        </a:defRPr>
      </a:lvl6pPr>
      <a:lvl7pPr marL="2531312" algn="l" defTabSz="843772" rtl="0" eaLnBrk="1" latinLnBrk="0" hangingPunct="1">
        <a:defRPr kumimoji="1" sz="1662" kern="1200">
          <a:solidFill>
            <a:schemeClr val="tx1"/>
          </a:solidFill>
          <a:latin typeface="+mn-lt"/>
          <a:ea typeface="+mn-ea"/>
          <a:cs typeface="+mn-cs"/>
        </a:defRPr>
      </a:lvl7pPr>
      <a:lvl8pPr marL="2953198" algn="l" defTabSz="843772" rtl="0" eaLnBrk="1" latinLnBrk="0" hangingPunct="1">
        <a:defRPr kumimoji="1" sz="1662" kern="1200">
          <a:solidFill>
            <a:schemeClr val="tx1"/>
          </a:solidFill>
          <a:latin typeface="+mn-lt"/>
          <a:ea typeface="+mn-ea"/>
          <a:cs typeface="+mn-cs"/>
        </a:defRPr>
      </a:lvl8pPr>
      <a:lvl9pPr marL="3375083" algn="l" defTabSz="843772"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8620067" y="45290"/>
            <a:ext cx="434734" cy="348109"/>
          </a:xfrm>
          <a:prstGeom prst="rect">
            <a:avLst/>
          </a:prstGeom>
          <a:noFill/>
        </p:spPr>
        <p:txBody>
          <a:bodyPr wrap="none" rtlCol="0">
            <a:spAutoFit/>
          </a:bodyPr>
          <a:lstStyle/>
          <a:p>
            <a:fld id="{1583A382-496D-4FEA-B155-8086CA3B8CBB}" type="slidenum">
              <a:rPr kumimoji="1" lang="ja-JP" altLang="en-US" sz="1662" smtClean="0">
                <a:solidFill>
                  <a:prstClr val="black"/>
                </a:solidFill>
              </a:rPr>
              <a:pPr/>
              <a:t>‹#›</a:t>
            </a:fld>
            <a:endParaRPr kumimoji="1" lang="ja-JP" altLang="en-US" sz="1662" dirty="0">
              <a:solidFill>
                <a:prstClr val="black"/>
              </a:solidFill>
            </a:endParaRPr>
          </a:p>
        </p:txBody>
      </p:sp>
    </p:spTree>
    <p:extLst>
      <p:ext uri="{BB962C8B-B14F-4D97-AF65-F5344CB8AC3E}">
        <p14:creationId xmlns:p14="http://schemas.microsoft.com/office/powerpoint/2010/main" val="243408865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hf sldNum="0"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8620067" y="45290"/>
            <a:ext cx="434734" cy="348109"/>
          </a:xfrm>
          <a:prstGeom prst="rect">
            <a:avLst/>
          </a:prstGeom>
          <a:noFill/>
        </p:spPr>
        <p:txBody>
          <a:bodyPr wrap="none" rtlCol="0">
            <a:spAutoFit/>
          </a:bodyPr>
          <a:lstStyle/>
          <a:p>
            <a:fld id="{1583A382-496D-4FEA-B155-8086CA3B8CBB}" type="slidenum">
              <a:rPr kumimoji="1" lang="ja-JP" altLang="en-US" sz="1662" smtClean="0">
                <a:solidFill>
                  <a:prstClr val="black"/>
                </a:solidFill>
              </a:rPr>
              <a:pPr/>
              <a:t>‹#›</a:t>
            </a:fld>
            <a:endParaRPr kumimoji="1" lang="ja-JP" altLang="en-US" sz="1662" dirty="0">
              <a:solidFill>
                <a:prstClr val="black"/>
              </a:solidFill>
            </a:endParaRPr>
          </a:p>
        </p:txBody>
      </p:sp>
    </p:spTree>
    <p:extLst>
      <p:ext uri="{BB962C8B-B14F-4D97-AF65-F5344CB8AC3E}">
        <p14:creationId xmlns:p14="http://schemas.microsoft.com/office/powerpoint/2010/main" val="293625698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hf sldNum="0"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https://www.cnet.com/roadshow/news/googles-chris-urmson-explain-self-driving-car-crash/"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617511" y="4867110"/>
            <a:ext cx="5908990" cy="490134"/>
          </a:xfrm>
          <a:prstGeom prst="rect">
            <a:avLst/>
          </a:prstGeom>
        </p:spPr>
        <p:txBody>
          <a:bodyPr wrap="none">
            <a:spAutoFit/>
          </a:bodyPr>
          <a:lstStyle/>
          <a:p>
            <a:pPr algn="ctr"/>
            <a:r>
              <a:rPr lang="ja-JP" altLang="en-US" sz="2585" dirty="0">
                <a:latin typeface="+mj-ea"/>
                <a:ea typeface="+mj-ea"/>
                <a:cs typeface="Meiryo UI" panose="020B0604030504040204" pitchFamily="50" charset="-128"/>
              </a:rPr>
              <a:t>内閣官房 情報通信技術</a:t>
            </a:r>
            <a:r>
              <a:rPr lang="en-US" altLang="ja-JP" sz="2585" dirty="0">
                <a:latin typeface="+mj-ea"/>
                <a:ea typeface="+mj-ea"/>
                <a:cs typeface="Meiryo UI" panose="020B0604030504040204" pitchFamily="50" charset="-128"/>
              </a:rPr>
              <a:t>(IT)</a:t>
            </a:r>
            <a:r>
              <a:rPr lang="ja-JP" altLang="en-US" sz="2585" dirty="0">
                <a:latin typeface="+mj-ea"/>
                <a:ea typeface="+mj-ea"/>
                <a:cs typeface="Meiryo UI" panose="020B0604030504040204" pitchFamily="50" charset="-128"/>
              </a:rPr>
              <a:t>総合戦略室</a:t>
            </a:r>
            <a:endParaRPr lang="en-US" altLang="ja-JP" sz="2585" dirty="0">
              <a:latin typeface="+mj-ea"/>
              <a:ea typeface="+mj-ea"/>
              <a:cs typeface="Meiryo UI" panose="020B0604030504040204" pitchFamily="50" charset="-128"/>
            </a:endParaRPr>
          </a:p>
        </p:txBody>
      </p:sp>
      <p:sp>
        <p:nvSpPr>
          <p:cNvPr id="15" name="正方形/長方形 14"/>
          <p:cNvSpPr/>
          <p:nvPr/>
        </p:nvSpPr>
        <p:spPr>
          <a:xfrm>
            <a:off x="3040962" y="4343400"/>
            <a:ext cx="3074880" cy="490134"/>
          </a:xfrm>
          <a:prstGeom prst="rect">
            <a:avLst/>
          </a:prstGeom>
        </p:spPr>
        <p:txBody>
          <a:bodyPr wrap="none">
            <a:spAutoFit/>
          </a:bodyPr>
          <a:lstStyle/>
          <a:p>
            <a:pPr algn="ctr"/>
            <a:r>
              <a:rPr lang="ja-JP" altLang="en-US" sz="2585" dirty="0">
                <a:latin typeface="+mj-ea"/>
                <a:ea typeface="+mj-ea"/>
                <a:cs typeface="Meiryo UI" panose="020B0604030504040204" pitchFamily="50" charset="-128"/>
              </a:rPr>
              <a:t>平成</a:t>
            </a:r>
            <a:r>
              <a:rPr lang="en-US" altLang="ja-JP" sz="2585" dirty="0">
                <a:latin typeface="+mj-ea"/>
                <a:ea typeface="+mj-ea"/>
                <a:cs typeface="Meiryo UI" panose="020B0604030504040204" pitchFamily="50" charset="-128"/>
              </a:rPr>
              <a:t>29</a:t>
            </a:r>
            <a:r>
              <a:rPr lang="ja-JP" altLang="en-US" sz="2585" dirty="0">
                <a:latin typeface="+mj-ea"/>
                <a:ea typeface="+mj-ea"/>
                <a:cs typeface="Meiryo UI" panose="020B0604030504040204" pitchFamily="50" charset="-128"/>
              </a:rPr>
              <a:t>年</a:t>
            </a:r>
            <a:r>
              <a:rPr lang="en-US" altLang="ja-JP" sz="2585" dirty="0">
                <a:latin typeface="+mj-ea"/>
                <a:ea typeface="+mj-ea"/>
                <a:cs typeface="Meiryo UI" panose="020B0604030504040204" pitchFamily="50" charset="-128"/>
              </a:rPr>
              <a:t>11</a:t>
            </a:r>
            <a:r>
              <a:rPr lang="ja-JP" altLang="en-US" sz="2585" dirty="0">
                <a:latin typeface="+mj-ea"/>
                <a:ea typeface="+mj-ea"/>
                <a:cs typeface="Meiryo UI" panose="020B0604030504040204" pitchFamily="50" charset="-128"/>
              </a:rPr>
              <a:t>月</a:t>
            </a:r>
            <a:r>
              <a:rPr lang="en-US" altLang="ja-JP" sz="2585" dirty="0">
                <a:latin typeface="+mj-ea"/>
                <a:ea typeface="+mj-ea"/>
                <a:cs typeface="Meiryo UI" panose="020B0604030504040204" pitchFamily="50" charset="-128"/>
              </a:rPr>
              <a:t>13</a:t>
            </a:r>
            <a:r>
              <a:rPr lang="ja-JP" altLang="en-US" sz="2585" dirty="0">
                <a:latin typeface="+mj-ea"/>
                <a:ea typeface="+mj-ea"/>
                <a:cs typeface="Meiryo UI" panose="020B0604030504040204" pitchFamily="50" charset="-128"/>
              </a:rPr>
              <a:t>日</a:t>
            </a:r>
            <a:endParaRPr lang="en-US" altLang="ja-JP" sz="2585" dirty="0">
              <a:latin typeface="+mj-ea"/>
              <a:ea typeface="+mj-ea"/>
              <a:cs typeface="Meiryo UI" panose="020B0604030504040204" pitchFamily="50" charset="-128"/>
            </a:endParaRPr>
          </a:p>
        </p:txBody>
      </p:sp>
      <p:sp>
        <p:nvSpPr>
          <p:cNvPr id="16" name="正方形/長方形 15"/>
          <p:cNvSpPr/>
          <p:nvPr/>
        </p:nvSpPr>
        <p:spPr>
          <a:xfrm>
            <a:off x="3216943" y="5406902"/>
            <a:ext cx="2738249" cy="433196"/>
          </a:xfrm>
          <a:prstGeom prst="rect">
            <a:avLst/>
          </a:prstGeom>
        </p:spPr>
        <p:txBody>
          <a:bodyPr wrap="none">
            <a:spAutoFit/>
          </a:bodyPr>
          <a:lstStyle/>
          <a:p>
            <a:pPr algn="ctr"/>
            <a:r>
              <a:rPr lang="ja-JP" altLang="en-US" sz="2215" dirty="0">
                <a:latin typeface="+mj-ea"/>
                <a:ea typeface="+mj-ea"/>
                <a:cs typeface="Meiryo UI" panose="020B0604030504040204" pitchFamily="50" charset="-128"/>
              </a:rPr>
              <a:t>参事官　　八山　幸司</a:t>
            </a:r>
            <a:endParaRPr lang="en-US" altLang="ja-JP" sz="2215" dirty="0">
              <a:latin typeface="+mj-ea"/>
              <a:ea typeface="+mj-ea"/>
              <a:cs typeface="Meiryo UI" panose="020B0604030504040204" pitchFamily="50" charset="-128"/>
            </a:endParaRPr>
          </a:p>
        </p:txBody>
      </p:sp>
      <p:sp>
        <p:nvSpPr>
          <p:cNvPr id="7" name="正方形/長方形 6"/>
          <p:cNvSpPr/>
          <p:nvPr/>
        </p:nvSpPr>
        <p:spPr>
          <a:xfrm>
            <a:off x="6705600" y="914400"/>
            <a:ext cx="2031325" cy="646331"/>
          </a:xfrm>
          <a:prstGeom prst="rect">
            <a:avLst/>
          </a:prstGeom>
        </p:spPr>
        <p:txBody>
          <a:bodyPr wrap="none">
            <a:spAutoFit/>
          </a:bodyPr>
          <a:lstStyle/>
          <a:p>
            <a:r>
              <a:rPr lang="ja-JP" altLang="en-US" dirty="0">
                <a:latin typeface="+mj-ea"/>
                <a:ea typeface="+mj-ea"/>
                <a:cs typeface="Meiryo UI" panose="020B0604030504040204" pitchFamily="50" charset="-128"/>
              </a:rPr>
              <a:t>日本自動車会議所</a:t>
            </a:r>
            <a:endParaRPr lang="en-US" altLang="ja-JP" dirty="0">
              <a:latin typeface="+mj-ea"/>
              <a:ea typeface="+mj-ea"/>
              <a:cs typeface="Meiryo UI" panose="020B0604030504040204" pitchFamily="50" charset="-128"/>
            </a:endParaRPr>
          </a:p>
          <a:p>
            <a:r>
              <a:rPr lang="ja-JP" altLang="en-US" dirty="0">
                <a:latin typeface="+mj-ea"/>
                <a:ea typeface="+mj-ea"/>
                <a:cs typeface="Meiryo UI" panose="020B0604030504040204" pitchFamily="50" charset="-128"/>
              </a:rPr>
              <a:t>会員研修会用</a:t>
            </a:r>
            <a:endParaRPr lang="en-US" altLang="ja-JP" dirty="0">
              <a:latin typeface="+mj-ea"/>
              <a:ea typeface="+mj-ea"/>
              <a:cs typeface="Meiryo UI" panose="020B0604030504040204" pitchFamily="50" charset="-128"/>
            </a:endParaRPr>
          </a:p>
        </p:txBody>
      </p:sp>
      <p:sp>
        <p:nvSpPr>
          <p:cNvPr id="4" name="正方形/長方形 3"/>
          <p:cNvSpPr/>
          <p:nvPr/>
        </p:nvSpPr>
        <p:spPr>
          <a:xfrm>
            <a:off x="-381000" y="2486561"/>
            <a:ext cx="9753600" cy="1446550"/>
          </a:xfrm>
          <a:prstGeom prst="rect">
            <a:avLst/>
          </a:prstGeom>
        </p:spPr>
        <p:txBody>
          <a:bodyPr wrap="square">
            <a:spAutoFit/>
          </a:bodyPr>
          <a:lstStyle/>
          <a:p>
            <a:pPr algn="ctr"/>
            <a:r>
              <a:rPr lang="ja-JP" altLang="en-US" sz="4400" dirty="0"/>
              <a:t>我が国における自動運転車の</a:t>
            </a:r>
            <a:endParaRPr lang="en-US" altLang="ja-JP" sz="4400" dirty="0"/>
          </a:p>
          <a:p>
            <a:pPr algn="ctr"/>
            <a:r>
              <a:rPr lang="ja-JP" altLang="en-US" sz="4400" dirty="0"/>
              <a:t>実現に向けた政策</a:t>
            </a:r>
            <a:endParaRPr lang="en-US" altLang="ja-JP" sz="4400" dirty="0"/>
          </a:p>
        </p:txBody>
      </p:sp>
    </p:spTree>
    <p:extLst>
      <p:ext uri="{BB962C8B-B14F-4D97-AF65-F5344CB8AC3E}">
        <p14:creationId xmlns:p14="http://schemas.microsoft.com/office/powerpoint/2010/main" val="240025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585" b="1" kern="100" dirty="0">
                <a:solidFill>
                  <a:prstClr val="black"/>
                </a:solidFill>
                <a:latin typeface="+mj-ea"/>
                <a:ea typeface="+mj-ea"/>
                <a:cs typeface="Meiryo UI" panose="020B0604030504040204" pitchFamily="50" charset="-128"/>
              </a:rPr>
              <a:t>自動運転車の安全性の問題</a:t>
            </a:r>
          </a:p>
        </p:txBody>
      </p:sp>
      <p:sp>
        <p:nvSpPr>
          <p:cNvPr id="6" name="正方形/長方形 5"/>
          <p:cNvSpPr/>
          <p:nvPr/>
        </p:nvSpPr>
        <p:spPr>
          <a:xfrm>
            <a:off x="273050" y="990600"/>
            <a:ext cx="8718550" cy="5632311"/>
          </a:xfrm>
          <a:prstGeom prst="rect">
            <a:avLst/>
          </a:prstGeom>
          <a:ln>
            <a:noFill/>
          </a:ln>
        </p:spPr>
        <p:txBody>
          <a:bodyPr wrap="square">
            <a:spAutoFit/>
          </a:bodyPr>
          <a:lstStyle/>
          <a:p>
            <a:r>
              <a:rPr lang="en-US" altLang="ja-JP" u="sng" dirty="0">
                <a:latin typeface="+mj-ea"/>
                <a:ea typeface="+mj-ea"/>
              </a:rPr>
              <a:t>Google</a:t>
            </a:r>
            <a:r>
              <a:rPr lang="ja-JP" altLang="en-US" u="sng" dirty="0">
                <a:latin typeface="+mj-ea"/>
                <a:ea typeface="+mj-ea"/>
              </a:rPr>
              <a:t>社の自動運転車が隣の車線を通行するバスと接触事故を起こした状況</a:t>
            </a:r>
            <a:endParaRPr lang="en-US" altLang="ja-JP" u="sng" dirty="0">
              <a:latin typeface="+mj-ea"/>
              <a:ea typeface="+mj-ea"/>
            </a:endParaRPr>
          </a:p>
          <a:p>
            <a:endParaRPr lang="en-US" altLang="ja-JP" u="sng" dirty="0">
              <a:latin typeface="+mj-ea"/>
              <a:ea typeface="+mj-ea"/>
            </a:endParaRPr>
          </a:p>
          <a:p>
            <a:r>
              <a:rPr lang="ja-JP" altLang="en-US" dirty="0">
                <a:latin typeface="+mj-ea"/>
                <a:ea typeface="+mj-ea"/>
              </a:rPr>
              <a:t>左図：自動運転車が通る予定だった道を示しており、黄色の範囲に砂袋が置かれて通れない状態となっていた。</a:t>
            </a:r>
            <a:endParaRPr lang="en-US" altLang="ja-JP" dirty="0">
              <a:latin typeface="+mj-ea"/>
              <a:ea typeface="+mj-ea"/>
            </a:endParaRPr>
          </a:p>
          <a:p>
            <a:endParaRPr lang="en-US" altLang="ja-JP" dirty="0">
              <a:latin typeface="+mj-ea"/>
              <a:ea typeface="+mj-ea"/>
            </a:endParaRPr>
          </a:p>
          <a:p>
            <a:r>
              <a:rPr lang="ja-JP" altLang="en-US" dirty="0">
                <a:latin typeface="+mj-ea"/>
                <a:ea typeface="+mj-ea"/>
              </a:rPr>
              <a:t>右図：バスの車載映像で、赤で囲んだ場所に自動運転車が停車している。</a:t>
            </a:r>
            <a:endParaRPr lang="en-US" altLang="ja-JP" dirty="0">
              <a:latin typeface="+mj-ea"/>
              <a:ea typeface="+mj-ea"/>
            </a:endParaRPr>
          </a:p>
          <a:p>
            <a:endParaRPr lang="en-US" altLang="ja-JP" u="sng" dirty="0">
              <a:latin typeface="+mj-ea"/>
              <a:ea typeface="+mj-ea"/>
            </a:endParaRPr>
          </a:p>
          <a:p>
            <a:endParaRPr lang="en-US" altLang="ja-JP" u="sng" dirty="0">
              <a:latin typeface="+mj-ea"/>
              <a:ea typeface="+mj-ea"/>
            </a:endParaRPr>
          </a:p>
          <a:p>
            <a:endParaRPr lang="en-US" altLang="ja-JP" u="sng" dirty="0">
              <a:latin typeface="+mj-ea"/>
              <a:ea typeface="+mj-ea"/>
            </a:endParaRPr>
          </a:p>
          <a:p>
            <a:endParaRPr lang="en-US" altLang="ja-JP" u="sng" dirty="0">
              <a:latin typeface="+mj-ea"/>
              <a:ea typeface="+mj-ea"/>
            </a:endParaRPr>
          </a:p>
          <a:p>
            <a:endParaRPr lang="en-US" altLang="ja-JP" u="sng" dirty="0">
              <a:latin typeface="+mj-ea"/>
              <a:ea typeface="+mj-ea"/>
            </a:endParaRPr>
          </a:p>
          <a:p>
            <a:endParaRPr lang="en-US" altLang="ja-JP" u="sng" dirty="0">
              <a:latin typeface="+mj-ea"/>
              <a:ea typeface="+mj-ea"/>
            </a:endParaRPr>
          </a:p>
          <a:p>
            <a:endParaRPr lang="en-US" altLang="ja-JP" u="sng" dirty="0">
              <a:latin typeface="+mj-ea"/>
              <a:ea typeface="+mj-ea"/>
            </a:endParaRPr>
          </a:p>
          <a:p>
            <a:endParaRPr lang="en-US" altLang="ja-JP" u="sng" dirty="0">
              <a:latin typeface="+mj-ea"/>
              <a:ea typeface="+mj-ea"/>
            </a:endParaRPr>
          </a:p>
          <a:p>
            <a:endParaRPr lang="en-US" altLang="ja-JP" u="sng" dirty="0">
              <a:latin typeface="+mj-ea"/>
              <a:ea typeface="+mj-ea"/>
            </a:endParaRPr>
          </a:p>
          <a:p>
            <a:endParaRPr lang="en-US" altLang="ja-JP" u="sng" dirty="0">
              <a:latin typeface="+mj-ea"/>
              <a:ea typeface="+mj-ea"/>
            </a:endParaRPr>
          </a:p>
          <a:p>
            <a:endParaRPr lang="en-US" altLang="ja-JP" u="sng" dirty="0">
              <a:latin typeface="+mj-ea"/>
              <a:ea typeface="+mj-ea"/>
            </a:endParaRPr>
          </a:p>
          <a:p>
            <a:endParaRPr lang="en-US" altLang="ja-JP" u="sng" dirty="0">
              <a:latin typeface="+mj-ea"/>
              <a:ea typeface="+mj-ea"/>
            </a:endParaRPr>
          </a:p>
          <a:p>
            <a:endParaRPr lang="en-US" altLang="ja-JP" u="sng" dirty="0">
              <a:latin typeface="+mj-ea"/>
              <a:ea typeface="+mj-ea"/>
            </a:endParaRPr>
          </a:p>
          <a:p>
            <a:pPr algn="r"/>
            <a:r>
              <a:rPr lang="ja-JP" altLang="en-US" u="sng" dirty="0">
                <a:latin typeface="+mj-ea"/>
                <a:ea typeface="+mj-ea"/>
              </a:rPr>
              <a:t>出典：</a:t>
            </a:r>
            <a:r>
              <a:rPr lang="en-US" altLang="ja-JP" u="sng" dirty="0" err="1">
                <a:latin typeface="+mj-ea"/>
                <a:ea typeface="+mj-ea"/>
              </a:rPr>
              <a:t>Cnet</a:t>
            </a:r>
            <a:r>
              <a:rPr lang="en-US" altLang="ja-JP" u="sng" dirty="0">
                <a:latin typeface="+mj-ea"/>
                <a:ea typeface="+mj-ea"/>
              </a:rPr>
              <a:t>, Telegraph</a:t>
            </a:r>
            <a:endParaRPr lang="en-US" u="sng" dirty="0">
              <a:latin typeface="+mj-ea"/>
              <a:ea typeface="+mj-ea"/>
            </a:endParaRPr>
          </a:p>
        </p:txBody>
      </p:sp>
      <p:pic>
        <p:nvPicPr>
          <p:cNvPr id="8" name="図 7" descr="Google's Chris Urmson explains self-driving car crash - Roadshow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20834" t="31321" r="31790" b="14079"/>
          <a:stretch/>
        </p:blipFill>
        <p:spPr>
          <a:xfrm>
            <a:off x="468488" y="3136953"/>
            <a:ext cx="4332112" cy="2895600"/>
          </a:xfrm>
          <a:prstGeom prst="rect">
            <a:avLst/>
          </a:prstGeom>
        </p:spPr>
      </p:pic>
      <p:pic>
        <p:nvPicPr>
          <p:cNvPr id="9" name="図 8"/>
          <p:cNvPicPr>
            <a:picLocks noChangeAspect="1"/>
          </p:cNvPicPr>
          <p:nvPr/>
        </p:nvPicPr>
        <p:blipFill rotWithShape="1">
          <a:blip r:embed="rId4"/>
          <a:srcRect l="13333"/>
          <a:stretch/>
        </p:blipFill>
        <p:spPr>
          <a:xfrm>
            <a:off x="4876800" y="3136953"/>
            <a:ext cx="3962400" cy="2857500"/>
          </a:xfrm>
          <a:prstGeom prst="rect">
            <a:avLst/>
          </a:prstGeom>
        </p:spPr>
      </p:pic>
      <p:sp>
        <p:nvSpPr>
          <p:cNvPr id="10" name="正方形/長方形 9"/>
          <p:cNvSpPr/>
          <p:nvPr/>
        </p:nvSpPr>
        <p:spPr>
          <a:xfrm>
            <a:off x="3894604" y="3475576"/>
            <a:ext cx="646331" cy="369332"/>
          </a:xfrm>
          <a:prstGeom prst="rect">
            <a:avLst/>
          </a:prstGeom>
          <a:ln>
            <a:solidFill>
              <a:srgbClr val="FFFF00"/>
            </a:solidFill>
          </a:ln>
        </p:spPr>
        <p:txBody>
          <a:bodyPr wrap="none">
            <a:spAutoFit/>
          </a:bodyPr>
          <a:lstStyle/>
          <a:p>
            <a:r>
              <a:rPr lang="ja-JP" altLang="en-US" b="1" u="sng" dirty="0">
                <a:solidFill>
                  <a:srgbClr val="FFFF00"/>
                </a:solidFill>
                <a:latin typeface="+mj-ea"/>
                <a:ea typeface="+mj-ea"/>
              </a:rPr>
              <a:t>砂袋</a:t>
            </a:r>
            <a:endParaRPr lang="ja-JP" altLang="en-US" b="1" dirty="0">
              <a:solidFill>
                <a:srgbClr val="FFFF00"/>
              </a:solidFill>
              <a:latin typeface="+mj-ea"/>
              <a:ea typeface="+mj-ea"/>
            </a:endParaRPr>
          </a:p>
        </p:txBody>
      </p:sp>
      <p:cxnSp>
        <p:nvCxnSpPr>
          <p:cNvPr id="11" name="直線矢印コネクタ 10"/>
          <p:cNvCxnSpPr/>
          <p:nvPr/>
        </p:nvCxnSpPr>
        <p:spPr>
          <a:xfrm flipH="1">
            <a:off x="3048000" y="3660242"/>
            <a:ext cx="846604" cy="18466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2943473" y="3711049"/>
            <a:ext cx="304800" cy="28602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3" name="角丸四角形 12"/>
          <p:cNvSpPr/>
          <p:nvPr/>
        </p:nvSpPr>
        <p:spPr>
          <a:xfrm>
            <a:off x="152400" y="914400"/>
            <a:ext cx="8881941" cy="5791200"/>
          </a:xfrm>
          <a:prstGeom prst="roundRect">
            <a:avLst>
              <a:gd name="adj" fmla="val 711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12</a:t>
            </a:r>
            <a:endParaRPr kumimoji="1" lang="ja-JP" altLang="en-US" sz="1400" dirty="0">
              <a:latin typeface="+mj-ea"/>
              <a:ea typeface="+mj-ea"/>
            </a:endParaRPr>
          </a:p>
        </p:txBody>
      </p:sp>
    </p:spTree>
    <p:extLst>
      <p:ext uri="{BB962C8B-B14F-4D97-AF65-F5344CB8AC3E}">
        <p14:creationId xmlns:p14="http://schemas.microsoft.com/office/powerpoint/2010/main" val="205766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585" b="1" kern="100" dirty="0">
                <a:solidFill>
                  <a:prstClr val="black"/>
                </a:solidFill>
                <a:latin typeface="+mj-ea"/>
                <a:cs typeface="Meiryo UI" panose="020B0604030504040204" pitchFamily="50" charset="-128"/>
              </a:rPr>
              <a:t>自動運転車の安全性の問題</a:t>
            </a:r>
          </a:p>
        </p:txBody>
      </p:sp>
      <p:sp>
        <p:nvSpPr>
          <p:cNvPr id="6" name="正方形/長方形 5"/>
          <p:cNvSpPr/>
          <p:nvPr/>
        </p:nvSpPr>
        <p:spPr>
          <a:xfrm>
            <a:off x="273050" y="990600"/>
            <a:ext cx="8718550" cy="5355312"/>
          </a:xfrm>
          <a:prstGeom prst="rect">
            <a:avLst/>
          </a:prstGeom>
          <a:ln>
            <a:noFill/>
          </a:ln>
        </p:spPr>
        <p:txBody>
          <a:bodyPr wrap="square">
            <a:spAutoFit/>
          </a:bodyPr>
          <a:lstStyle/>
          <a:p>
            <a:r>
              <a:rPr lang="en-US" altLang="ja-JP" u="sng" dirty="0"/>
              <a:t>2016</a:t>
            </a:r>
            <a:r>
              <a:rPr lang="ja-JP" altLang="en-US" u="sng" dirty="0"/>
              <a:t>年</a:t>
            </a:r>
            <a:r>
              <a:rPr lang="en-US" altLang="ja-JP" u="sng" dirty="0"/>
              <a:t>5</a:t>
            </a:r>
            <a:r>
              <a:rPr lang="ja-JP" altLang="en-US" u="sng" dirty="0"/>
              <a:t>月　テスラの自動運転車の死亡事故</a:t>
            </a:r>
            <a:endParaRPr lang="en-US" altLang="ja-JP" u="sng" dirty="0"/>
          </a:p>
          <a:p>
            <a:endParaRPr lang="en-US" altLang="ja-JP" u="sng" dirty="0"/>
          </a:p>
          <a:p>
            <a:r>
              <a:rPr lang="ja-JP" altLang="en-US" dirty="0"/>
              <a:t>白いトラックの車体が、太陽光に反射して、運転手も自動運転車もトラックを認識できなかった？ </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u="sng" dirty="0">
              <a:latin typeface="+mj-ea"/>
              <a:ea typeface="+mj-ea"/>
            </a:endParaRPr>
          </a:p>
          <a:p>
            <a:endParaRPr lang="en-US" altLang="ja-JP" u="sng" dirty="0">
              <a:latin typeface="+mj-ea"/>
              <a:ea typeface="+mj-ea"/>
            </a:endParaRPr>
          </a:p>
          <a:p>
            <a:pPr algn="r"/>
            <a:r>
              <a:rPr lang="ja-JP" altLang="en-US" u="sng" dirty="0">
                <a:latin typeface="+mj-ea"/>
                <a:ea typeface="+mj-ea"/>
              </a:rPr>
              <a:t>出典：</a:t>
            </a:r>
            <a:r>
              <a:rPr lang="en-US" altLang="ja-JP" u="sng" dirty="0">
                <a:latin typeface="+mj-ea"/>
                <a:ea typeface="+mj-ea"/>
              </a:rPr>
              <a:t>New York Time</a:t>
            </a:r>
            <a:endParaRPr lang="en-US" u="sng" dirty="0">
              <a:latin typeface="+mj-ea"/>
              <a:ea typeface="+mj-ea"/>
            </a:endParaRPr>
          </a:p>
        </p:txBody>
      </p:sp>
      <p:sp>
        <p:nvSpPr>
          <p:cNvPr id="13" name="角丸四角形 12"/>
          <p:cNvSpPr/>
          <p:nvPr/>
        </p:nvSpPr>
        <p:spPr>
          <a:xfrm>
            <a:off x="152400" y="914400"/>
            <a:ext cx="8881941" cy="5791200"/>
          </a:xfrm>
          <a:prstGeom prst="roundRect">
            <a:avLst>
              <a:gd name="adj" fmla="val 711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12</a:t>
            </a:r>
            <a:endParaRPr kumimoji="1" lang="ja-JP" altLang="en-US" sz="1400" dirty="0">
              <a:latin typeface="+mj-ea"/>
              <a:ea typeface="+mj-ea"/>
            </a:endParaRPr>
          </a:p>
        </p:txBody>
      </p:sp>
      <p:pic>
        <p:nvPicPr>
          <p:cNvPr id="15" name="図 14" descr="Self-Driving Tesla Was Involved in Fatal Crash, U.S. Says - The New York Times - Internet Explorer"/>
          <p:cNvPicPr>
            <a:picLocks noChangeAspect="1"/>
          </p:cNvPicPr>
          <p:nvPr/>
        </p:nvPicPr>
        <p:blipFill rotWithShape="1">
          <a:blip r:embed="rId2">
            <a:extLst>
              <a:ext uri="{28A0092B-C50C-407E-A947-70E740481C1C}">
                <a14:useLocalDpi xmlns:a14="http://schemas.microsoft.com/office/drawing/2010/main" val="0"/>
              </a:ext>
            </a:extLst>
          </a:blip>
          <a:srcRect l="16126" t="30298" r="17664" b="6717"/>
          <a:stretch/>
        </p:blipFill>
        <p:spPr>
          <a:xfrm>
            <a:off x="1066800" y="2209801"/>
            <a:ext cx="6715004" cy="3708398"/>
          </a:xfrm>
          <a:prstGeom prst="rect">
            <a:avLst/>
          </a:prstGeom>
        </p:spPr>
      </p:pic>
    </p:spTree>
    <p:extLst>
      <p:ext uri="{BB962C8B-B14F-4D97-AF65-F5344CB8AC3E}">
        <p14:creationId xmlns:p14="http://schemas.microsoft.com/office/powerpoint/2010/main" val="420940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585" b="1" kern="100" dirty="0">
                <a:solidFill>
                  <a:prstClr val="black"/>
                </a:solidFill>
                <a:latin typeface="+mj-ea"/>
                <a:cs typeface="Meiryo UI" panose="020B0604030504040204" pitchFamily="50" charset="-128"/>
              </a:rPr>
              <a:t>自動運転車の安全性の問題</a:t>
            </a:r>
          </a:p>
        </p:txBody>
      </p:sp>
      <p:sp>
        <p:nvSpPr>
          <p:cNvPr id="13" name="正方形/長方形 12"/>
          <p:cNvSpPr/>
          <p:nvPr/>
        </p:nvSpPr>
        <p:spPr>
          <a:xfrm>
            <a:off x="228600" y="1003583"/>
            <a:ext cx="8762999" cy="4308872"/>
          </a:xfrm>
          <a:prstGeom prst="rect">
            <a:avLst/>
          </a:prstGeom>
          <a:ln>
            <a:noFill/>
          </a:ln>
        </p:spPr>
        <p:txBody>
          <a:bodyPr wrap="square">
            <a:spAutoFit/>
          </a:bodyPr>
          <a:lstStyle/>
          <a:p>
            <a:endParaRPr lang="en-US" dirty="0">
              <a:latin typeface="+mj-ea"/>
              <a:ea typeface="+mj-ea"/>
            </a:endParaRPr>
          </a:p>
          <a:p>
            <a:r>
              <a:rPr lang="ja-JP" altLang="en-US" sz="2000" dirty="0">
                <a:latin typeface="+mj-ea"/>
                <a:ea typeface="+mj-ea"/>
              </a:rPr>
              <a:t>自動運転者の事故時の責任</a:t>
            </a:r>
            <a:endParaRPr lang="en-US" altLang="ja-JP" sz="2000" dirty="0">
              <a:latin typeface="+mj-ea"/>
              <a:ea typeface="+mj-ea"/>
            </a:endParaRPr>
          </a:p>
          <a:p>
            <a:r>
              <a:rPr lang="ja-JP" altLang="en-US" sz="2000" dirty="0">
                <a:latin typeface="+mj-ea"/>
                <a:ea typeface="+mj-ea"/>
              </a:rPr>
              <a:t>　運転手か？自動車製造メーカーか？</a:t>
            </a:r>
            <a:endParaRPr lang="en-US" altLang="ja-JP" sz="2000" dirty="0">
              <a:latin typeface="+mj-ea"/>
              <a:ea typeface="+mj-ea"/>
            </a:endParaRPr>
          </a:p>
          <a:p>
            <a:endParaRPr lang="en-US" altLang="ja-JP" sz="2000" dirty="0">
              <a:latin typeface="+mj-ea"/>
              <a:ea typeface="+mj-ea"/>
            </a:endParaRPr>
          </a:p>
          <a:p>
            <a:endParaRPr lang="en-US" altLang="ja-JP" sz="2000" dirty="0">
              <a:latin typeface="+mj-ea"/>
              <a:ea typeface="+mj-ea"/>
            </a:endParaRPr>
          </a:p>
          <a:p>
            <a:endParaRPr lang="en-US" altLang="ja-JP" sz="2000" dirty="0">
              <a:latin typeface="+mj-ea"/>
              <a:ea typeface="+mj-ea"/>
            </a:endParaRPr>
          </a:p>
          <a:p>
            <a:endParaRPr lang="en-US" altLang="ja-JP" sz="2000" dirty="0">
              <a:latin typeface="+mj-ea"/>
              <a:ea typeface="+mj-ea"/>
            </a:endParaRPr>
          </a:p>
          <a:p>
            <a:endParaRPr lang="en-US" altLang="ja-JP" sz="2000" dirty="0">
              <a:latin typeface="+mj-ea"/>
              <a:ea typeface="+mj-ea"/>
            </a:endParaRPr>
          </a:p>
          <a:p>
            <a:endParaRPr lang="en-US" altLang="ja-JP" sz="2000" dirty="0">
              <a:latin typeface="+mj-ea"/>
              <a:ea typeface="+mj-ea"/>
            </a:endParaRPr>
          </a:p>
          <a:p>
            <a:endParaRPr lang="en-US" altLang="ja-JP" sz="2000" dirty="0">
              <a:latin typeface="+mj-ea"/>
              <a:ea typeface="+mj-ea"/>
            </a:endParaRPr>
          </a:p>
          <a:p>
            <a:r>
              <a:rPr lang="ja-JP" altLang="en-US" sz="2000" dirty="0">
                <a:latin typeface="+mj-ea"/>
                <a:ea typeface="+mj-ea"/>
              </a:rPr>
              <a:t>（前述のテスラの事故の場合、運転手に対して自動運転に過度の期待を抱かせたメーカー側の責任も問われた）</a:t>
            </a:r>
            <a:endParaRPr lang="en-US" altLang="ja-JP" sz="2000" dirty="0">
              <a:latin typeface="+mj-ea"/>
              <a:ea typeface="+mj-ea"/>
            </a:endParaRPr>
          </a:p>
          <a:p>
            <a:endParaRPr lang="en-US" altLang="ja-JP" dirty="0">
              <a:latin typeface="+mj-ea"/>
              <a:ea typeface="+mj-ea"/>
            </a:endParaRPr>
          </a:p>
          <a:p>
            <a:endParaRPr lang="en-US" altLang="ja-JP" dirty="0">
              <a:latin typeface="+mj-ea"/>
              <a:ea typeface="+mj-ea"/>
            </a:endParaRPr>
          </a:p>
        </p:txBody>
      </p:sp>
      <p:pic>
        <p:nvPicPr>
          <p:cNvPr id="14" name="Picture 26" descr="http://www.technobuffalo.com/wp-content/uploads/2016/03/google-car-accident-003-630x470.jpg"/>
          <p:cNvPicPr/>
          <p:nvPr/>
        </p:nvPicPr>
        <p:blipFill rotWithShape="1">
          <a:blip r:embed="rId2" cstate="print">
            <a:extLst>
              <a:ext uri="{28A0092B-C50C-407E-A947-70E740481C1C}">
                <a14:useLocalDpi xmlns:a14="http://schemas.microsoft.com/office/drawing/2010/main"/>
              </a:ext>
            </a:extLst>
          </a:blip>
          <a:srcRect/>
          <a:stretch/>
        </p:blipFill>
        <p:spPr bwMode="auto">
          <a:xfrm>
            <a:off x="4800600" y="1295400"/>
            <a:ext cx="3048000" cy="2057400"/>
          </a:xfrm>
          <a:prstGeom prst="rect">
            <a:avLst/>
          </a:prstGeom>
          <a:noFill/>
          <a:ln>
            <a:noFill/>
          </a:ln>
          <a:extLst>
            <a:ext uri="{53640926-AAD7-44D8-BBD7-CCE9431645EC}">
              <a14:shadowObscured xmlns:a14="http://schemas.microsoft.com/office/drawing/2010/main"/>
            </a:ext>
          </a:extLst>
        </p:spPr>
      </p:pic>
      <p:sp>
        <p:nvSpPr>
          <p:cNvPr id="15" name="角丸四角形 14"/>
          <p:cNvSpPr/>
          <p:nvPr/>
        </p:nvSpPr>
        <p:spPr>
          <a:xfrm>
            <a:off x="152400" y="990600"/>
            <a:ext cx="8881941" cy="3810000"/>
          </a:xfrm>
          <a:prstGeom prst="roundRect">
            <a:avLst>
              <a:gd name="adj" fmla="val 711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13</a:t>
            </a:r>
            <a:endParaRPr kumimoji="1" lang="ja-JP" altLang="en-US" sz="1400" dirty="0">
              <a:latin typeface="+mj-ea"/>
              <a:ea typeface="+mj-ea"/>
            </a:endParaRPr>
          </a:p>
        </p:txBody>
      </p:sp>
    </p:spTree>
    <p:extLst>
      <p:ext uri="{BB962C8B-B14F-4D97-AF65-F5344CB8AC3E}">
        <p14:creationId xmlns:p14="http://schemas.microsoft.com/office/powerpoint/2010/main" val="6769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585" b="1" kern="100" dirty="0">
                <a:solidFill>
                  <a:prstClr val="black"/>
                </a:solidFill>
                <a:latin typeface="+mj-ea"/>
                <a:ea typeface="+mj-ea"/>
                <a:cs typeface="Meiryo UI" panose="020B0604030504040204" pitchFamily="50" charset="-128"/>
              </a:rPr>
              <a:t>新しいビジネス（自動車保険）</a:t>
            </a:r>
          </a:p>
        </p:txBody>
      </p:sp>
      <p:sp>
        <p:nvSpPr>
          <p:cNvPr id="24" name="角丸四角形 23"/>
          <p:cNvSpPr/>
          <p:nvPr/>
        </p:nvSpPr>
        <p:spPr>
          <a:xfrm>
            <a:off x="33459" y="628357"/>
            <a:ext cx="8881942" cy="2191043"/>
          </a:xfrm>
          <a:prstGeom prst="roundRect">
            <a:avLst>
              <a:gd name="adj" fmla="val 711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j-ea"/>
              <a:ea typeface="+mj-ea"/>
              <a:cs typeface="Meiryo UI" panose="020B0604030504040204" pitchFamily="50" charset="-128"/>
            </a:endParaRPr>
          </a:p>
        </p:txBody>
      </p:sp>
      <p:sp>
        <p:nvSpPr>
          <p:cNvPr id="3" name="正方形/長方形 2"/>
          <p:cNvSpPr/>
          <p:nvPr/>
        </p:nvSpPr>
        <p:spPr>
          <a:xfrm>
            <a:off x="76200" y="685800"/>
            <a:ext cx="8991600" cy="2031325"/>
          </a:xfrm>
          <a:prstGeom prst="rect">
            <a:avLst/>
          </a:prstGeom>
        </p:spPr>
        <p:txBody>
          <a:bodyPr wrap="square">
            <a:spAutoFit/>
          </a:bodyPr>
          <a:lstStyle/>
          <a:p>
            <a:r>
              <a:rPr lang="ja-JP" altLang="en-US" u="sng" dirty="0">
                <a:solidFill>
                  <a:prstClr val="black"/>
                </a:solidFill>
                <a:latin typeface="+mj-ea"/>
                <a:ea typeface="+mj-ea"/>
              </a:rPr>
              <a:t>従量制自動車保険（</a:t>
            </a:r>
            <a:r>
              <a:rPr lang="en-US" altLang="ja-JP" u="sng" dirty="0">
                <a:solidFill>
                  <a:prstClr val="black"/>
                </a:solidFill>
                <a:latin typeface="+mj-ea"/>
                <a:ea typeface="+mj-ea"/>
              </a:rPr>
              <a:t>Usage-Based Insurance: UBI</a:t>
            </a:r>
            <a:r>
              <a:rPr lang="ja-JP" altLang="en-US" u="sng" dirty="0">
                <a:solidFill>
                  <a:prstClr val="black"/>
                </a:solidFill>
                <a:latin typeface="+mj-ea"/>
                <a:ea typeface="+mj-ea"/>
              </a:rPr>
              <a:t>）</a:t>
            </a:r>
            <a:endParaRPr lang="en-US" altLang="ja-JP" u="sng" dirty="0">
              <a:solidFill>
                <a:prstClr val="black"/>
              </a:solidFill>
              <a:latin typeface="+mj-ea"/>
              <a:ea typeface="+mj-ea"/>
            </a:endParaRPr>
          </a:p>
          <a:p>
            <a:r>
              <a:rPr lang="ja-JP" altLang="en-US" dirty="0">
                <a:solidFill>
                  <a:prstClr val="black"/>
                </a:solidFill>
                <a:latin typeface="+mj-ea"/>
                <a:ea typeface="+mj-ea"/>
              </a:rPr>
              <a:t>米保険会社</a:t>
            </a:r>
            <a:r>
              <a:rPr lang="en-US" altLang="ja-JP" dirty="0">
                <a:solidFill>
                  <a:prstClr val="black"/>
                </a:solidFill>
                <a:latin typeface="+mj-ea"/>
                <a:ea typeface="+mj-ea"/>
              </a:rPr>
              <a:t>Progressive</a:t>
            </a:r>
            <a:r>
              <a:rPr lang="ja-JP" altLang="en-US" dirty="0">
                <a:solidFill>
                  <a:prstClr val="black"/>
                </a:solidFill>
                <a:latin typeface="+mj-ea"/>
                <a:ea typeface="+mj-ea"/>
              </a:rPr>
              <a:t>社は、同社が開発したデバイスをユーザーの自動車に設置して携帯電話回線で送られるデータで運転状況を把握し、それに応じて保険料の割引などを実施。</a:t>
            </a:r>
            <a:endParaRPr lang="en-US" altLang="ja-JP" dirty="0">
              <a:solidFill>
                <a:prstClr val="black"/>
              </a:solidFill>
              <a:latin typeface="+mj-ea"/>
              <a:ea typeface="+mj-ea"/>
            </a:endParaRPr>
          </a:p>
          <a:p>
            <a:r>
              <a:rPr lang="ja-JP" altLang="en-US" dirty="0">
                <a:solidFill>
                  <a:prstClr val="black"/>
                </a:solidFill>
                <a:latin typeface="+mj-ea"/>
                <a:ea typeface="+mj-ea"/>
              </a:rPr>
              <a:t>ベンチャー企業の</a:t>
            </a:r>
            <a:r>
              <a:rPr lang="en-US" altLang="ja-JP" dirty="0" err="1">
                <a:solidFill>
                  <a:prstClr val="black"/>
                </a:solidFill>
                <a:latin typeface="+mj-ea"/>
                <a:ea typeface="+mj-ea"/>
              </a:rPr>
              <a:t>Metromile</a:t>
            </a:r>
            <a:r>
              <a:rPr lang="ja-JP" altLang="en-US" dirty="0">
                <a:solidFill>
                  <a:prstClr val="black"/>
                </a:solidFill>
                <a:latin typeface="+mj-ea"/>
                <a:ea typeface="+mj-ea"/>
              </a:rPr>
              <a:t>社も、同社が開発したデバイスをユーザーの自動車に設置し、</a:t>
            </a:r>
            <a:r>
              <a:rPr lang="en-US" altLang="ja-JP" dirty="0">
                <a:solidFill>
                  <a:prstClr val="black"/>
                </a:solidFill>
                <a:latin typeface="+mj-ea"/>
                <a:ea typeface="+mj-ea"/>
              </a:rPr>
              <a:t>GPS</a:t>
            </a:r>
            <a:r>
              <a:rPr lang="ja-JP" altLang="en-US" dirty="0">
                <a:solidFill>
                  <a:prstClr val="black"/>
                </a:solidFill>
                <a:latin typeface="+mj-ea"/>
                <a:ea typeface="+mj-ea"/>
              </a:rPr>
              <a:t>で正確な走行距離を算出し、それに応じて保険料の割引き等を実施。</a:t>
            </a:r>
            <a:endParaRPr lang="en-US" altLang="ja-JP" dirty="0">
              <a:solidFill>
                <a:prstClr val="black"/>
              </a:solidFill>
              <a:latin typeface="+mj-ea"/>
              <a:ea typeface="+mj-ea"/>
            </a:endParaRPr>
          </a:p>
          <a:p>
            <a:endParaRPr lang="en-US" altLang="ja-JP" dirty="0">
              <a:solidFill>
                <a:prstClr val="black"/>
              </a:solidFill>
              <a:latin typeface="+mj-ea"/>
              <a:ea typeface="+mj-ea"/>
            </a:endParaRPr>
          </a:p>
          <a:p>
            <a:r>
              <a:rPr lang="ja-JP" altLang="en-US" dirty="0">
                <a:solidFill>
                  <a:prstClr val="black"/>
                </a:solidFill>
                <a:latin typeface="+mj-ea"/>
                <a:ea typeface="+mj-ea"/>
              </a:rPr>
              <a:t>→</a:t>
            </a:r>
            <a:r>
              <a:rPr lang="en-US" altLang="ja-JP" dirty="0" err="1">
                <a:solidFill>
                  <a:prstClr val="black"/>
                </a:solidFill>
                <a:latin typeface="+mj-ea"/>
                <a:ea typeface="+mj-ea"/>
              </a:rPr>
              <a:t>IoT</a:t>
            </a:r>
            <a:r>
              <a:rPr lang="ja-JP" altLang="en-US" dirty="0">
                <a:solidFill>
                  <a:prstClr val="black"/>
                </a:solidFill>
                <a:latin typeface="+mj-ea"/>
                <a:ea typeface="+mj-ea"/>
              </a:rPr>
              <a:t>の活用により、</a:t>
            </a:r>
            <a:r>
              <a:rPr lang="ja-JP" altLang="en-US" u="sng" dirty="0">
                <a:solidFill>
                  <a:prstClr val="black"/>
                </a:solidFill>
                <a:latin typeface="+mj-ea"/>
                <a:ea typeface="+mj-ea"/>
              </a:rPr>
              <a:t>利用状況に応じたよりきめ細かなサービスを実施。</a:t>
            </a:r>
            <a:endParaRPr lang="en-US" altLang="ja-JP" u="sng" dirty="0">
              <a:solidFill>
                <a:prstClr val="black"/>
              </a:solidFill>
              <a:latin typeface="+mj-ea"/>
              <a:ea typeface="+mj-ea"/>
            </a:endParaRPr>
          </a:p>
        </p:txBody>
      </p:sp>
      <p:pic>
        <p:nvPicPr>
          <p:cNvPr id="8" name="Picture 968"/>
          <p:cNvPicPr/>
          <p:nvPr/>
        </p:nvPicPr>
        <p:blipFill rotWithShape="1">
          <a:blip r:embed="rId2">
            <a:extLst>
              <a:ext uri="{28A0092B-C50C-407E-A947-70E740481C1C}">
                <a14:useLocalDpi xmlns:a14="http://schemas.microsoft.com/office/drawing/2010/main" val="0"/>
              </a:ext>
            </a:extLst>
          </a:blip>
          <a:srcRect/>
          <a:stretch/>
        </p:blipFill>
        <p:spPr bwMode="auto">
          <a:xfrm>
            <a:off x="1828800" y="4037503"/>
            <a:ext cx="2382398" cy="2189868"/>
          </a:xfrm>
          <a:prstGeom prst="rect">
            <a:avLst/>
          </a:prstGeom>
          <a:ln>
            <a:noFill/>
          </a:ln>
          <a:extLst>
            <a:ext uri="{53640926-AAD7-44D8-BBD7-CCE9431645EC}">
              <a14:shadowObscured xmlns:a14="http://schemas.microsoft.com/office/drawing/2010/main"/>
            </a:ext>
          </a:extLst>
        </p:spPr>
      </p:pic>
      <p:pic>
        <p:nvPicPr>
          <p:cNvPr id="9" name="Picture 936" descr="https://tctechcrunch2011.files.wordpress.com/2014/07/mm-packaging-2014-07-141.jpg?w=738"/>
          <p:cNvPicPr/>
          <p:nvPr/>
        </p:nvPicPr>
        <p:blipFill rotWithShape="1">
          <a:blip r:embed="rId3">
            <a:extLst>
              <a:ext uri="{28A0092B-C50C-407E-A947-70E740481C1C}">
                <a14:useLocalDpi xmlns:a14="http://schemas.microsoft.com/office/drawing/2010/main" val="0"/>
              </a:ext>
            </a:extLst>
          </a:blip>
          <a:srcRect/>
          <a:stretch/>
        </p:blipFill>
        <p:spPr bwMode="auto">
          <a:xfrm>
            <a:off x="4419600" y="4018244"/>
            <a:ext cx="2516989" cy="2189868"/>
          </a:xfrm>
          <a:prstGeom prst="rect">
            <a:avLst/>
          </a:prstGeom>
          <a:noFill/>
          <a:ln>
            <a:noFill/>
          </a:ln>
          <a:extLst>
            <a:ext uri="{53640926-AAD7-44D8-BBD7-CCE9431645EC}">
              <a14:shadowObscured xmlns:a14="http://schemas.microsoft.com/office/drawing/2010/main"/>
            </a:ext>
          </a:extLst>
        </p:spPr>
      </p:pic>
      <p:sp>
        <p:nvSpPr>
          <p:cNvPr id="10" name="正方形/長方形 9"/>
          <p:cNvSpPr/>
          <p:nvPr/>
        </p:nvSpPr>
        <p:spPr>
          <a:xfrm>
            <a:off x="1066800" y="3657601"/>
            <a:ext cx="7239000" cy="338554"/>
          </a:xfrm>
          <a:prstGeom prst="rect">
            <a:avLst/>
          </a:prstGeom>
        </p:spPr>
        <p:txBody>
          <a:bodyPr wrap="square">
            <a:spAutoFit/>
          </a:bodyPr>
          <a:lstStyle/>
          <a:p>
            <a:r>
              <a:rPr lang="en-US" sz="1600" dirty="0">
                <a:solidFill>
                  <a:prstClr val="black"/>
                </a:solidFill>
                <a:latin typeface="+mj-ea"/>
                <a:ea typeface="+mj-ea"/>
              </a:rPr>
              <a:t>Progressive</a:t>
            </a:r>
            <a:r>
              <a:rPr lang="ja-JP" altLang="en-US" sz="1600" dirty="0">
                <a:solidFill>
                  <a:prstClr val="black"/>
                </a:solidFill>
                <a:latin typeface="+mj-ea"/>
                <a:ea typeface="+mj-ea"/>
              </a:rPr>
              <a:t>社（左）と</a:t>
            </a:r>
            <a:r>
              <a:rPr lang="en-US" sz="1600" dirty="0" err="1">
                <a:solidFill>
                  <a:prstClr val="black"/>
                </a:solidFill>
                <a:latin typeface="+mj-ea"/>
                <a:ea typeface="+mj-ea"/>
              </a:rPr>
              <a:t>Metromile</a:t>
            </a:r>
            <a:r>
              <a:rPr lang="ja-JP" altLang="en-US" sz="1600" dirty="0">
                <a:solidFill>
                  <a:prstClr val="black"/>
                </a:solidFill>
                <a:latin typeface="+mj-ea"/>
                <a:ea typeface="+mj-ea"/>
              </a:rPr>
              <a:t>社（右）の自動車保険に関する</a:t>
            </a:r>
            <a:r>
              <a:rPr lang="en-US" sz="1600" dirty="0" err="1">
                <a:solidFill>
                  <a:prstClr val="black"/>
                </a:solidFill>
                <a:latin typeface="+mj-ea"/>
                <a:ea typeface="+mj-ea"/>
              </a:rPr>
              <a:t>IoT</a:t>
            </a:r>
            <a:r>
              <a:rPr lang="ja-JP" altLang="en-US" sz="1600" dirty="0">
                <a:solidFill>
                  <a:prstClr val="black"/>
                </a:solidFill>
                <a:latin typeface="+mj-ea"/>
                <a:ea typeface="+mj-ea"/>
              </a:rPr>
              <a:t>デバイス</a:t>
            </a:r>
            <a:endParaRPr lang="en-US" sz="1600" dirty="0">
              <a:solidFill>
                <a:prstClr val="black"/>
              </a:solidFill>
              <a:latin typeface="+mj-ea"/>
              <a:ea typeface="+mj-ea"/>
            </a:endParaRPr>
          </a:p>
        </p:txBody>
      </p:sp>
      <p:sp>
        <p:nvSpPr>
          <p:cNvPr id="14" name="正方形/長方形 13"/>
          <p:cNvSpPr/>
          <p:nvPr/>
        </p:nvSpPr>
        <p:spPr>
          <a:xfrm>
            <a:off x="4953000" y="6304245"/>
            <a:ext cx="2908110" cy="307777"/>
          </a:xfrm>
          <a:prstGeom prst="rect">
            <a:avLst/>
          </a:prstGeom>
        </p:spPr>
        <p:txBody>
          <a:bodyPr wrap="square">
            <a:spAutoFit/>
          </a:bodyPr>
          <a:lstStyle/>
          <a:p>
            <a:r>
              <a:rPr lang="ja-JP" altLang="en-US" sz="1400" dirty="0">
                <a:solidFill>
                  <a:prstClr val="black"/>
                </a:solidFill>
                <a:latin typeface="+mj-ea"/>
                <a:ea typeface="+mj-ea"/>
              </a:rPr>
              <a:t>出典：</a:t>
            </a:r>
            <a:r>
              <a:rPr lang="en-US" sz="1400" dirty="0">
                <a:solidFill>
                  <a:prstClr val="black"/>
                </a:solidFill>
                <a:latin typeface="+mj-ea"/>
                <a:ea typeface="+mj-ea"/>
              </a:rPr>
              <a:t>Progressive</a:t>
            </a:r>
            <a:r>
              <a:rPr lang="ja-JP" altLang="en-US" sz="1400" dirty="0" err="1">
                <a:solidFill>
                  <a:prstClr val="black"/>
                </a:solidFill>
                <a:latin typeface="+mj-ea"/>
                <a:ea typeface="+mj-ea"/>
              </a:rPr>
              <a:t>、</a:t>
            </a:r>
            <a:r>
              <a:rPr lang="en-US" sz="1400" dirty="0" err="1">
                <a:solidFill>
                  <a:prstClr val="black"/>
                </a:solidFill>
                <a:latin typeface="+mj-ea"/>
                <a:ea typeface="+mj-ea"/>
              </a:rPr>
              <a:t>Techcrunch</a:t>
            </a:r>
            <a:endParaRPr lang="en-US" sz="1400" dirty="0">
              <a:solidFill>
                <a:prstClr val="black"/>
              </a:solidFill>
              <a:latin typeface="+mj-ea"/>
              <a:ea typeface="+mj-ea"/>
            </a:endParaRPr>
          </a:p>
        </p:txBody>
      </p:sp>
      <p:sp>
        <p:nvSpPr>
          <p:cNvPr id="15"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14</a:t>
            </a:r>
            <a:endParaRPr kumimoji="1" lang="ja-JP" altLang="en-US" sz="1400" dirty="0">
              <a:latin typeface="+mj-ea"/>
              <a:ea typeface="+mj-ea"/>
            </a:endParaRPr>
          </a:p>
        </p:txBody>
      </p:sp>
    </p:spTree>
    <p:extLst>
      <p:ext uri="{BB962C8B-B14F-4D97-AF65-F5344CB8AC3E}">
        <p14:creationId xmlns:p14="http://schemas.microsoft.com/office/powerpoint/2010/main" val="285666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585" b="1" kern="100" dirty="0">
                <a:solidFill>
                  <a:prstClr val="black"/>
                </a:solidFill>
                <a:latin typeface="+mj-ea"/>
                <a:ea typeface="+mj-ea"/>
                <a:cs typeface="Meiryo UI" panose="020B0604030504040204" pitchFamily="50" charset="-128"/>
              </a:rPr>
              <a:t>新しいビジネス（ネット配信による自動車の機能更新）</a:t>
            </a:r>
          </a:p>
        </p:txBody>
      </p:sp>
      <p:sp>
        <p:nvSpPr>
          <p:cNvPr id="24" name="角丸四角形 23"/>
          <p:cNvSpPr/>
          <p:nvPr/>
        </p:nvSpPr>
        <p:spPr>
          <a:xfrm>
            <a:off x="33458" y="628357"/>
            <a:ext cx="8958141" cy="1962443"/>
          </a:xfrm>
          <a:prstGeom prst="roundRect">
            <a:avLst>
              <a:gd name="adj" fmla="val 711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j-ea"/>
              <a:ea typeface="+mj-ea"/>
              <a:cs typeface="Meiryo UI" panose="020B0604030504040204" pitchFamily="50" charset="-128"/>
            </a:endParaRPr>
          </a:p>
        </p:txBody>
      </p:sp>
      <p:sp>
        <p:nvSpPr>
          <p:cNvPr id="3" name="正方形/長方形 2"/>
          <p:cNvSpPr/>
          <p:nvPr/>
        </p:nvSpPr>
        <p:spPr>
          <a:xfrm>
            <a:off x="76200" y="685800"/>
            <a:ext cx="8991600" cy="1754326"/>
          </a:xfrm>
          <a:prstGeom prst="rect">
            <a:avLst/>
          </a:prstGeom>
        </p:spPr>
        <p:txBody>
          <a:bodyPr wrap="square">
            <a:spAutoFit/>
          </a:bodyPr>
          <a:lstStyle/>
          <a:p>
            <a:r>
              <a:rPr lang="en-US" altLang="ja-JP" dirty="0">
                <a:solidFill>
                  <a:prstClr val="black"/>
                </a:solidFill>
                <a:latin typeface="+mj-ea"/>
                <a:ea typeface="+mj-ea"/>
              </a:rPr>
              <a:t>Tesla</a:t>
            </a:r>
            <a:r>
              <a:rPr lang="ja-JP" altLang="en-US" dirty="0">
                <a:solidFill>
                  <a:prstClr val="black"/>
                </a:solidFill>
                <a:latin typeface="+mj-ea"/>
                <a:ea typeface="+mj-ea"/>
              </a:rPr>
              <a:t>社は、従来ディーラーでの対応が必要なソフトウェアの更新を、インターネットを通じて自動更新できる仕組みを導入。</a:t>
            </a:r>
            <a:endParaRPr lang="en-US" altLang="ja-JP" dirty="0">
              <a:solidFill>
                <a:prstClr val="black"/>
              </a:solidFill>
              <a:latin typeface="+mj-ea"/>
              <a:ea typeface="+mj-ea"/>
            </a:endParaRPr>
          </a:p>
          <a:p>
            <a:r>
              <a:rPr lang="ja-JP" altLang="en-US" dirty="0">
                <a:solidFill>
                  <a:prstClr val="black"/>
                </a:solidFill>
                <a:latin typeface="+mj-ea"/>
                <a:ea typeface="+mj-ea"/>
              </a:rPr>
              <a:t>また</a:t>
            </a:r>
            <a:r>
              <a:rPr lang="en-US" altLang="ja-JP" dirty="0">
                <a:solidFill>
                  <a:prstClr val="black"/>
                </a:solidFill>
                <a:latin typeface="+mj-ea"/>
                <a:ea typeface="+mj-ea"/>
              </a:rPr>
              <a:t>2014</a:t>
            </a:r>
            <a:r>
              <a:rPr lang="ja-JP" altLang="en-US" dirty="0">
                <a:solidFill>
                  <a:prstClr val="black"/>
                </a:solidFill>
                <a:latin typeface="+mj-ea"/>
                <a:ea typeface="+mj-ea"/>
              </a:rPr>
              <a:t>年</a:t>
            </a:r>
            <a:r>
              <a:rPr lang="en-US" altLang="ja-JP" dirty="0">
                <a:solidFill>
                  <a:prstClr val="black"/>
                </a:solidFill>
                <a:latin typeface="+mj-ea"/>
                <a:ea typeface="+mj-ea"/>
              </a:rPr>
              <a:t>1</a:t>
            </a:r>
            <a:r>
              <a:rPr lang="ja-JP" altLang="en-US" dirty="0">
                <a:solidFill>
                  <a:prstClr val="black"/>
                </a:solidFill>
                <a:latin typeface="+mj-ea"/>
                <a:ea typeface="+mj-ea"/>
              </a:rPr>
              <a:t>月のリコールでも、インターネットによるソフトウェアの更新で対応。</a:t>
            </a:r>
            <a:endParaRPr lang="en-US" altLang="ja-JP" dirty="0">
              <a:solidFill>
                <a:prstClr val="black"/>
              </a:solidFill>
              <a:latin typeface="+mj-ea"/>
              <a:ea typeface="+mj-ea"/>
            </a:endParaRPr>
          </a:p>
          <a:p>
            <a:r>
              <a:rPr lang="en-US" altLang="ja-JP" dirty="0">
                <a:solidFill>
                  <a:prstClr val="black"/>
                </a:solidFill>
                <a:latin typeface="+mj-ea"/>
                <a:ea typeface="+mj-ea"/>
              </a:rPr>
              <a:t>2015</a:t>
            </a:r>
            <a:r>
              <a:rPr lang="ja-JP" altLang="en-US" dirty="0">
                <a:solidFill>
                  <a:prstClr val="black"/>
                </a:solidFill>
                <a:latin typeface="+mj-ea"/>
                <a:ea typeface="+mj-ea"/>
              </a:rPr>
              <a:t>年</a:t>
            </a:r>
            <a:r>
              <a:rPr lang="en-US" altLang="ja-JP" dirty="0">
                <a:solidFill>
                  <a:prstClr val="black"/>
                </a:solidFill>
                <a:latin typeface="+mj-ea"/>
                <a:ea typeface="+mj-ea"/>
              </a:rPr>
              <a:t>8</a:t>
            </a:r>
            <a:r>
              <a:rPr lang="ja-JP" altLang="en-US" dirty="0">
                <a:solidFill>
                  <a:prstClr val="black"/>
                </a:solidFill>
                <a:latin typeface="+mj-ea"/>
                <a:ea typeface="+mj-ea"/>
              </a:rPr>
              <a:t>月からは、自動運転機能 </a:t>
            </a:r>
            <a:r>
              <a:rPr lang="en-US" altLang="ja-JP" dirty="0">
                <a:solidFill>
                  <a:prstClr val="black"/>
                </a:solidFill>
                <a:latin typeface="+mj-ea"/>
                <a:ea typeface="+mj-ea"/>
              </a:rPr>
              <a:t>Autopilot </a:t>
            </a:r>
            <a:r>
              <a:rPr lang="ja-JP" altLang="en-US" dirty="0">
                <a:solidFill>
                  <a:prstClr val="black"/>
                </a:solidFill>
                <a:latin typeface="+mj-ea"/>
                <a:ea typeface="+mj-ea"/>
              </a:rPr>
              <a:t>のソフトウェアの配信を開始。</a:t>
            </a:r>
            <a:endParaRPr lang="en-US" altLang="ja-JP" dirty="0">
              <a:solidFill>
                <a:prstClr val="black"/>
              </a:solidFill>
              <a:latin typeface="+mj-ea"/>
              <a:ea typeface="+mj-ea"/>
            </a:endParaRPr>
          </a:p>
          <a:p>
            <a:endParaRPr lang="en-US" altLang="ja-JP" dirty="0">
              <a:solidFill>
                <a:prstClr val="black"/>
              </a:solidFill>
              <a:latin typeface="+mj-ea"/>
              <a:ea typeface="+mj-ea"/>
            </a:endParaRPr>
          </a:p>
          <a:p>
            <a:r>
              <a:rPr lang="ja-JP" altLang="en-US" dirty="0">
                <a:solidFill>
                  <a:prstClr val="black"/>
                </a:solidFill>
                <a:latin typeface="+mj-ea"/>
                <a:ea typeface="+mj-ea"/>
              </a:rPr>
              <a:t>→</a:t>
            </a:r>
            <a:r>
              <a:rPr lang="en-US" altLang="ja-JP" dirty="0" err="1">
                <a:solidFill>
                  <a:prstClr val="black"/>
                </a:solidFill>
                <a:latin typeface="+mj-ea"/>
                <a:ea typeface="+mj-ea"/>
              </a:rPr>
              <a:t>IoT</a:t>
            </a:r>
            <a:r>
              <a:rPr lang="ja-JP" altLang="en-US" dirty="0">
                <a:solidFill>
                  <a:prstClr val="black"/>
                </a:solidFill>
                <a:latin typeface="+mj-ea"/>
                <a:ea typeface="+mj-ea"/>
              </a:rPr>
              <a:t>の活用により、</a:t>
            </a:r>
            <a:r>
              <a:rPr lang="ja-JP" altLang="en-US" u="sng" dirty="0">
                <a:solidFill>
                  <a:prstClr val="black"/>
                </a:solidFill>
                <a:latin typeface="+mj-ea"/>
                <a:ea typeface="+mj-ea"/>
              </a:rPr>
              <a:t>販売後もユーザーの手を煩わせることなく製品価値を向上。</a:t>
            </a:r>
            <a:endParaRPr lang="en-US" altLang="ja-JP" u="sng" dirty="0">
              <a:solidFill>
                <a:prstClr val="black"/>
              </a:solidFill>
              <a:latin typeface="+mj-ea"/>
              <a:ea typeface="+mj-ea"/>
            </a:endParaRPr>
          </a:p>
        </p:txBody>
      </p:sp>
      <p:pic>
        <p:nvPicPr>
          <p:cNvPr id="11" name="Picture 946" descr="http://www.teslamotors.com/sites/default/files/images/model-s/gallery/exterior/hero-01.jpg?201507222"/>
          <p:cNvPicPr/>
          <p:nvPr/>
        </p:nvPicPr>
        <p:blipFill rotWithShape="1">
          <a:blip r:embed="rId2" cstate="print">
            <a:extLst>
              <a:ext uri="{28A0092B-C50C-407E-A947-70E740481C1C}">
                <a14:useLocalDpi xmlns:a14="http://schemas.microsoft.com/office/drawing/2010/main"/>
              </a:ext>
            </a:extLst>
          </a:blip>
          <a:srcRect/>
          <a:stretch/>
        </p:blipFill>
        <p:spPr bwMode="auto">
          <a:xfrm>
            <a:off x="1143000" y="3793123"/>
            <a:ext cx="3124200" cy="2302877"/>
          </a:xfrm>
          <a:prstGeom prst="rect">
            <a:avLst/>
          </a:prstGeom>
          <a:noFill/>
          <a:ln>
            <a:noFill/>
          </a:ln>
          <a:extLst>
            <a:ext uri="{53640926-AAD7-44D8-BBD7-CCE9431645EC}">
              <a14:shadowObscured xmlns:a14="http://schemas.microsoft.com/office/drawing/2010/main"/>
            </a:ext>
          </a:extLst>
        </p:spPr>
      </p:pic>
      <p:pic>
        <p:nvPicPr>
          <p:cNvPr id="12" name="Picture 964" descr="Tesla Model S"/>
          <p:cNvPicPr/>
          <p:nvPr/>
        </p:nvPicPr>
        <p:blipFill rotWithShape="1">
          <a:blip r:embed="rId3">
            <a:extLst>
              <a:ext uri="{28A0092B-C50C-407E-A947-70E740481C1C}">
                <a14:useLocalDpi xmlns:a14="http://schemas.microsoft.com/office/drawing/2010/main" val="0"/>
              </a:ext>
            </a:extLst>
          </a:blip>
          <a:srcRect/>
          <a:stretch/>
        </p:blipFill>
        <p:spPr bwMode="auto">
          <a:xfrm>
            <a:off x="4419600" y="3793123"/>
            <a:ext cx="3365360" cy="2302877"/>
          </a:xfrm>
          <a:prstGeom prst="rect">
            <a:avLst/>
          </a:prstGeom>
          <a:noFill/>
          <a:ln>
            <a:noFill/>
          </a:ln>
          <a:extLst>
            <a:ext uri="{53640926-AAD7-44D8-BBD7-CCE9431645EC}">
              <a14:shadowObscured xmlns:a14="http://schemas.microsoft.com/office/drawing/2010/main"/>
            </a:ext>
          </a:extLst>
        </p:spPr>
      </p:pic>
      <p:sp>
        <p:nvSpPr>
          <p:cNvPr id="13" name="正方形/長方形 12"/>
          <p:cNvSpPr/>
          <p:nvPr/>
        </p:nvSpPr>
        <p:spPr>
          <a:xfrm>
            <a:off x="800100" y="3454569"/>
            <a:ext cx="7543800" cy="338554"/>
          </a:xfrm>
          <a:prstGeom prst="rect">
            <a:avLst/>
          </a:prstGeom>
        </p:spPr>
        <p:txBody>
          <a:bodyPr wrap="square">
            <a:spAutoFit/>
          </a:bodyPr>
          <a:lstStyle/>
          <a:p>
            <a:r>
              <a:rPr lang="en-US" sz="1600" dirty="0">
                <a:solidFill>
                  <a:prstClr val="black"/>
                </a:solidFill>
                <a:latin typeface="+mj-ea"/>
                <a:ea typeface="+mj-ea"/>
              </a:rPr>
              <a:t>Tesla Motors</a:t>
            </a:r>
            <a:r>
              <a:rPr lang="ja-JP" altLang="en-US" sz="1600" dirty="0">
                <a:solidFill>
                  <a:prstClr val="black"/>
                </a:solidFill>
                <a:latin typeface="+mj-ea"/>
                <a:ea typeface="+mj-ea"/>
              </a:rPr>
              <a:t>社の電気自動車（販売後も</a:t>
            </a:r>
            <a:r>
              <a:rPr lang="en-US" sz="1600" dirty="0" err="1">
                <a:solidFill>
                  <a:prstClr val="black"/>
                </a:solidFill>
                <a:latin typeface="+mj-ea"/>
                <a:ea typeface="+mj-ea"/>
              </a:rPr>
              <a:t>IoT</a:t>
            </a:r>
            <a:r>
              <a:rPr lang="ja-JP" altLang="en-US" sz="1600" dirty="0">
                <a:solidFill>
                  <a:prstClr val="black"/>
                </a:solidFill>
                <a:latin typeface="+mj-ea"/>
                <a:ea typeface="+mj-ea"/>
              </a:rPr>
              <a:t>でソフトウェアをアップデート可能）</a:t>
            </a:r>
            <a:endParaRPr lang="en-US" sz="1600" dirty="0">
              <a:solidFill>
                <a:prstClr val="black"/>
              </a:solidFill>
              <a:latin typeface="+mj-ea"/>
              <a:ea typeface="+mj-ea"/>
            </a:endParaRPr>
          </a:p>
        </p:txBody>
      </p:sp>
      <p:sp>
        <p:nvSpPr>
          <p:cNvPr id="15" name="正方形/長方形 14"/>
          <p:cNvSpPr/>
          <p:nvPr/>
        </p:nvSpPr>
        <p:spPr>
          <a:xfrm>
            <a:off x="5413968" y="6304224"/>
            <a:ext cx="3272831" cy="307777"/>
          </a:xfrm>
          <a:prstGeom prst="rect">
            <a:avLst/>
          </a:prstGeom>
        </p:spPr>
        <p:txBody>
          <a:bodyPr wrap="square">
            <a:spAutoFit/>
          </a:bodyPr>
          <a:lstStyle/>
          <a:p>
            <a:r>
              <a:rPr lang="ja-JP" altLang="en-US" sz="1400" dirty="0">
                <a:solidFill>
                  <a:prstClr val="black"/>
                </a:solidFill>
                <a:latin typeface="+mj-ea"/>
                <a:ea typeface="+mj-ea"/>
              </a:rPr>
              <a:t>出典：</a:t>
            </a:r>
            <a:r>
              <a:rPr lang="en-US" sz="1400" dirty="0">
                <a:solidFill>
                  <a:prstClr val="black"/>
                </a:solidFill>
                <a:latin typeface="+mj-ea"/>
                <a:ea typeface="+mj-ea"/>
              </a:rPr>
              <a:t>Tesla Motors</a:t>
            </a:r>
            <a:r>
              <a:rPr lang="ja-JP" altLang="en-US" sz="1400" dirty="0" err="1">
                <a:solidFill>
                  <a:prstClr val="black"/>
                </a:solidFill>
                <a:latin typeface="+mj-ea"/>
                <a:ea typeface="+mj-ea"/>
              </a:rPr>
              <a:t>、</a:t>
            </a:r>
            <a:r>
              <a:rPr lang="en-US" sz="1400" dirty="0">
                <a:solidFill>
                  <a:prstClr val="black"/>
                </a:solidFill>
                <a:latin typeface="+mj-ea"/>
                <a:ea typeface="+mj-ea"/>
              </a:rPr>
              <a:t>Extreme Tech</a:t>
            </a:r>
          </a:p>
        </p:txBody>
      </p:sp>
      <p:sp>
        <p:nvSpPr>
          <p:cNvPr id="16"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15</a:t>
            </a:r>
            <a:endParaRPr kumimoji="1" lang="ja-JP" altLang="en-US" sz="1400" dirty="0">
              <a:latin typeface="+mj-ea"/>
              <a:ea typeface="+mj-ea"/>
            </a:endParaRPr>
          </a:p>
        </p:txBody>
      </p:sp>
    </p:spTree>
    <p:extLst>
      <p:ext uri="{BB962C8B-B14F-4D97-AF65-F5344CB8AC3E}">
        <p14:creationId xmlns:p14="http://schemas.microsoft.com/office/powerpoint/2010/main" val="408330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585" b="1" kern="100" dirty="0">
                <a:solidFill>
                  <a:prstClr val="black"/>
                </a:solidFill>
                <a:latin typeface="+mj-ea"/>
                <a:ea typeface="+mj-ea"/>
                <a:cs typeface="Meiryo UI" panose="020B0604030504040204" pitchFamily="50" charset="-128"/>
              </a:rPr>
              <a:t>新しいビジネス（自動運転車によるタクシー）</a:t>
            </a:r>
          </a:p>
        </p:txBody>
      </p:sp>
      <p:sp>
        <p:nvSpPr>
          <p:cNvPr id="24" name="角丸四角形 23"/>
          <p:cNvSpPr/>
          <p:nvPr/>
        </p:nvSpPr>
        <p:spPr>
          <a:xfrm>
            <a:off x="33458" y="628357"/>
            <a:ext cx="8958141" cy="1810043"/>
          </a:xfrm>
          <a:prstGeom prst="roundRect">
            <a:avLst>
              <a:gd name="adj" fmla="val 711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j-ea"/>
              <a:ea typeface="+mj-ea"/>
              <a:cs typeface="Meiryo UI" panose="020B0604030504040204" pitchFamily="50" charset="-128"/>
            </a:endParaRPr>
          </a:p>
        </p:txBody>
      </p:sp>
      <p:sp>
        <p:nvSpPr>
          <p:cNvPr id="3" name="正方形/長方形 2"/>
          <p:cNvSpPr/>
          <p:nvPr/>
        </p:nvSpPr>
        <p:spPr>
          <a:xfrm>
            <a:off x="76200" y="685800"/>
            <a:ext cx="8991600" cy="1477328"/>
          </a:xfrm>
          <a:prstGeom prst="rect">
            <a:avLst/>
          </a:prstGeom>
        </p:spPr>
        <p:txBody>
          <a:bodyPr wrap="square">
            <a:spAutoFit/>
          </a:bodyPr>
          <a:lstStyle/>
          <a:p>
            <a:r>
              <a:rPr lang="en-US" altLang="ja-JP" dirty="0" err="1">
                <a:solidFill>
                  <a:prstClr val="black"/>
                </a:solidFill>
                <a:latin typeface="+mj-ea"/>
                <a:ea typeface="+mj-ea"/>
              </a:rPr>
              <a:t>Uber</a:t>
            </a:r>
            <a:r>
              <a:rPr lang="ja-JP" altLang="en-US" dirty="0">
                <a:solidFill>
                  <a:prstClr val="black"/>
                </a:solidFill>
                <a:latin typeface="+mj-ea"/>
                <a:ea typeface="+mj-ea"/>
              </a:rPr>
              <a:t>社は、ピッツバーグ市、カーネギーメロン大学などの協力を得て、ピッツバーグ市で自動運転の試験走行を開始。</a:t>
            </a:r>
            <a:endParaRPr lang="en-US" altLang="ja-JP" dirty="0">
              <a:solidFill>
                <a:prstClr val="black"/>
              </a:solidFill>
              <a:latin typeface="+mj-ea"/>
              <a:ea typeface="+mj-ea"/>
            </a:endParaRPr>
          </a:p>
          <a:p>
            <a:endParaRPr lang="en-US" altLang="ja-JP" u="sng" dirty="0">
              <a:solidFill>
                <a:prstClr val="black"/>
              </a:solidFill>
              <a:latin typeface="+mj-ea"/>
              <a:ea typeface="+mj-ea"/>
            </a:endParaRPr>
          </a:p>
          <a:p>
            <a:r>
              <a:rPr lang="ja-JP" altLang="en-US" u="sng" dirty="0">
                <a:solidFill>
                  <a:prstClr val="black"/>
                </a:solidFill>
                <a:latin typeface="+mj-ea"/>
                <a:ea typeface="+mj-ea"/>
              </a:rPr>
              <a:t>今後、ライドシェアと自動運転の組み合わせにより、新しい公共交通機関として重要な役割を担っていく可能性。</a:t>
            </a:r>
            <a:endParaRPr lang="en-US" altLang="ja-JP" u="sng" dirty="0">
              <a:solidFill>
                <a:prstClr val="black"/>
              </a:solidFill>
              <a:latin typeface="+mj-ea"/>
              <a:ea typeface="+mj-ea"/>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429000"/>
            <a:ext cx="4720631" cy="2655355"/>
          </a:xfrm>
          <a:prstGeom prst="rect">
            <a:avLst/>
          </a:prstGeom>
        </p:spPr>
      </p:pic>
      <p:sp>
        <p:nvSpPr>
          <p:cNvPr id="10" name="正方形/長方形 9"/>
          <p:cNvSpPr/>
          <p:nvPr/>
        </p:nvSpPr>
        <p:spPr>
          <a:xfrm>
            <a:off x="5413969" y="6304224"/>
            <a:ext cx="2908160" cy="307777"/>
          </a:xfrm>
          <a:prstGeom prst="rect">
            <a:avLst/>
          </a:prstGeom>
        </p:spPr>
        <p:txBody>
          <a:bodyPr wrap="square">
            <a:spAutoFit/>
          </a:bodyPr>
          <a:lstStyle/>
          <a:p>
            <a:r>
              <a:rPr lang="ja-JP" altLang="en-US" sz="1400" dirty="0">
                <a:solidFill>
                  <a:prstClr val="black"/>
                </a:solidFill>
                <a:latin typeface="+mj-ea"/>
                <a:ea typeface="+mj-ea"/>
              </a:rPr>
              <a:t>出典：</a:t>
            </a:r>
            <a:r>
              <a:rPr lang="en-US" altLang="ja-JP" sz="1400" dirty="0">
                <a:solidFill>
                  <a:prstClr val="black"/>
                </a:solidFill>
                <a:latin typeface="+mj-ea"/>
                <a:ea typeface="+mj-ea"/>
              </a:rPr>
              <a:t>UBER</a:t>
            </a:r>
            <a:endParaRPr lang="en-US" sz="1400" dirty="0">
              <a:solidFill>
                <a:prstClr val="black"/>
              </a:solidFill>
              <a:latin typeface="+mj-ea"/>
              <a:ea typeface="+mj-ea"/>
            </a:endParaRPr>
          </a:p>
        </p:txBody>
      </p:sp>
      <p:sp>
        <p:nvSpPr>
          <p:cNvPr id="14"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16</a:t>
            </a:r>
            <a:endParaRPr kumimoji="1" lang="ja-JP" altLang="en-US" sz="1400" dirty="0">
              <a:latin typeface="+mj-ea"/>
              <a:ea typeface="+mj-ea"/>
            </a:endParaRPr>
          </a:p>
        </p:txBody>
      </p:sp>
    </p:spTree>
    <p:extLst>
      <p:ext uri="{BB962C8B-B14F-4D97-AF65-F5344CB8AC3E}">
        <p14:creationId xmlns:p14="http://schemas.microsoft.com/office/powerpoint/2010/main" val="330347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585" b="1" kern="100" dirty="0">
                <a:solidFill>
                  <a:prstClr val="black"/>
                </a:solidFill>
                <a:latin typeface="+mj-ea"/>
                <a:ea typeface="+mj-ea"/>
                <a:cs typeface="Meiryo UI" panose="020B0604030504040204" pitchFamily="50" charset="-128"/>
              </a:rPr>
              <a:t>目次</a:t>
            </a:r>
            <a:endParaRPr lang="ja-JP" altLang="ja-JP" sz="2585" b="1" kern="100" dirty="0">
              <a:solidFill>
                <a:prstClr val="black"/>
              </a:solidFill>
              <a:latin typeface="+mj-ea"/>
              <a:ea typeface="+mj-ea"/>
              <a:cs typeface="Meiryo UI" panose="020B0604030504040204" pitchFamily="50" charset="-128"/>
            </a:endParaRPr>
          </a:p>
        </p:txBody>
      </p:sp>
      <p:sp>
        <p:nvSpPr>
          <p:cNvPr id="6" name="コンテンツ プレースホルダー 12"/>
          <p:cNvSpPr txBox="1">
            <a:spLocks/>
          </p:cNvSpPr>
          <p:nvPr/>
        </p:nvSpPr>
        <p:spPr bwMode="auto">
          <a:xfrm>
            <a:off x="457200" y="1371600"/>
            <a:ext cx="8229600" cy="2924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normAutofit fontScale="70000" lnSpcReduction="20000"/>
          </a:bodyPr>
          <a:lstStyle>
            <a:lvl1pPr marL="290837" indent="-290837" algn="l" rtl="0" eaLnBrk="0" fontAlgn="base" hangingPunct="0">
              <a:spcBef>
                <a:spcPct val="20000"/>
              </a:spcBef>
              <a:spcAft>
                <a:spcPct val="0"/>
              </a:spcAft>
              <a:buFont typeface="Wingdings" pitchFamily="2" charset="2"/>
              <a:buChar char="n"/>
              <a:defRPr kumimoji="1" sz="2045" kern="1200" baseline="0">
                <a:solidFill>
                  <a:schemeClr val="tx1"/>
                </a:solidFill>
                <a:latin typeface="Century Gothic" panose="020B0502020202020204" pitchFamily="34" charset="0"/>
                <a:ea typeface="HGPｺﾞｼｯｸM" panose="020B0600000000000000" pitchFamily="50" charset="-128"/>
                <a:cs typeface="+mn-cs"/>
              </a:defRPr>
            </a:lvl1pPr>
            <a:lvl2pPr marL="631725" indent="-242139" algn="l" rtl="0" eaLnBrk="0" fontAlgn="base" hangingPunct="0">
              <a:spcBef>
                <a:spcPct val="20000"/>
              </a:spcBef>
              <a:spcAft>
                <a:spcPct val="0"/>
              </a:spcAft>
              <a:buFont typeface="Wingdings" pitchFamily="2" charset="2"/>
              <a:buChar char="Ø"/>
              <a:defRPr kumimoji="1" sz="1704" kern="1200" baseline="0">
                <a:solidFill>
                  <a:schemeClr val="tx1"/>
                </a:solidFill>
                <a:latin typeface="Century Gothic" panose="020B0502020202020204" pitchFamily="34" charset="0"/>
                <a:ea typeface="HGPｺﾞｼｯｸM" panose="020B0600000000000000" pitchFamily="50" charset="-128"/>
                <a:cs typeface="+mn-cs"/>
              </a:defRPr>
            </a:lvl2pPr>
            <a:lvl3pPr marL="972613" indent="-193441" algn="l" rtl="0" eaLnBrk="0" fontAlgn="base" hangingPunct="0">
              <a:spcBef>
                <a:spcPct val="20000"/>
              </a:spcBef>
              <a:spcAft>
                <a:spcPct val="0"/>
              </a:spcAft>
              <a:buFont typeface="Arial" charset="0"/>
              <a:buChar char="•"/>
              <a:defRPr kumimoji="1" sz="1534" kern="1200" baseline="0">
                <a:solidFill>
                  <a:schemeClr val="tx1"/>
                </a:solidFill>
                <a:latin typeface="Century Gothic" panose="020B0502020202020204" pitchFamily="34" charset="0"/>
                <a:ea typeface="HGPｺﾞｼｯｸM" panose="020B0600000000000000" pitchFamily="50" charset="-128"/>
                <a:cs typeface="+mn-cs"/>
              </a:defRPr>
            </a:lvl3pPr>
            <a:lvl4pPr marL="1362200" indent="-193441" algn="l" rtl="0" eaLnBrk="0" fontAlgn="base" hangingPunct="0">
              <a:spcBef>
                <a:spcPct val="20000"/>
              </a:spcBef>
              <a:spcAft>
                <a:spcPct val="0"/>
              </a:spcAft>
              <a:buFont typeface="Arial" charset="0"/>
              <a:buChar char="–"/>
              <a:defRPr kumimoji="1" sz="1363" kern="1200" baseline="0">
                <a:solidFill>
                  <a:schemeClr val="tx1"/>
                </a:solidFill>
                <a:latin typeface="Century Gothic" panose="020B0502020202020204" pitchFamily="34" charset="0"/>
                <a:ea typeface="HGPｺﾞｼｯｸM" panose="020B0600000000000000" pitchFamily="50" charset="-128"/>
                <a:cs typeface="+mn-cs"/>
              </a:defRPr>
            </a:lvl4pPr>
            <a:lvl5pPr marL="1751786" indent="-193441" algn="l" rtl="0" eaLnBrk="0" fontAlgn="base" hangingPunct="0">
              <a:spcBef>
                <a:spcPct val="20000"/>
              </a:spcBef>
              <a:spcAft>
                <a:spcPct val="0"/>
              </a:spcAft>
              <a:buFont typeface="Arial" charset="0"/>
              <a:buChar char="»"/>
              <a:defRPr kumimoji="1" sz="1363" kern="1200" baseline="0">
                <a:solidFill>
                  <a:schemeClr val="tx1"/>
                </a:solidFill>
                <a:latin typeface="Century Gothic" panose="020B0502020202020204" pitchFamily="34" charset="0"/>
                <a:ea typeface="HGPｺﾞｼｯｸM" panose="020B0600000000000000" pitchFamily="50" charset="-128"/>
                <a:cs typeface="+mn-cs"/>
              </a:defRPr>
            </a:lvl5pPr>
            <a:lvl6pPr marL="2141934" indent="-194721" algn="l" defTabSz="778886"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376" indent="-194721" algn="l" defTabSz="778886"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0818" indent="-194721" algn="l" defTabSz="778886"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261" indent="-194721" algn="l" defTabSz="778886" rtl="0" eaLnBrk="1" latinLnBrk="0" hangingPunct="1">
              <a:spcBef>
                <a:spcPct val="20000"/>
              </a:spcBef>
              <a:buFont typeface="Arial" pitchFamily="34" charset="0"/>
              <a:buChar char="•"/>
              <a:defRPr kumimoji="1" sz="1704" kern="1200">
                <a:solidFill>
                  <a:schemeClr val="tx1"/>
                </a:solidFill>
                <a:latin typeface="+mn-lt"/>
                <a:ea typeface="+mn-ea"/>
                <a:cs typeface="+mn-cs"/>
              </a:defRPr>
            </a:lvl9pPr>
          </a:lstStyle>
          <a:p>
            <a:r>
              <a:rPr lang="ja-JP" altLang="en-US" sz="3400" dirty="0">
                <a:solidFill>
                  <a:schemeClr val="bg1">
                    <a:lumMod val="65000"/>
                  </a:schemeClr>
                </a:solidFill>
                <a:latin typeface="+mj-ea"/>
                <a:ea typeface="+mj-ea"/>
                <a:cs typeface="Meiryo UI" panose="020B0604030504040204" pitchFamily="50" charset="-128"/>
              </a:rPr>
              <a:t>１．自動運転の実現に向けた背景</a:t>
            </a:r>
            <a:endParaRPr lang="en-US" altLang="ja-JP" sz="3400" dirty="0">
              <a:solidFill>
                <a:schemeClr val="bg1">
                  <a:lumMod val="65000"/>
                </a:schemeClr>
              </a:solidFill>
              <a:latin typeface="+mj-ea"/>
              <a:ea typeface="+mj-ea"/>
              <a:cs typeface="Meiryo UI" panose="020B0604030504040204" pitchFamily="50" charset="-128"/>
            </a:endParaRPr>
          </a:p>
          <a:p>
            <a:r>
              <a:rPr lang="ja-JP" altLang="en-US" sz="3400" dirty="0">
                <a:solidFill>
                  <a:schemeClr val="bg1">
                    <a:lumMod val="65000"/>
                  </a:schemeClr>
                </a:solidFill>
                <a:latin typeface="+mj-ea"/>
                <a:ea typeface="+mj-ea"/>
                <a:cs typeface="Meiryo UI" panose="020B0604030504040204" pitchFamily="50" charset="-128"/>
              </a:rPr>
              <a:t>２．米国での動き</a:t>
            </a:r>
            <a:endParaRPr lang="en-US" altLang="ja-JP" sz="3400" dirty="0">
              <a:solidFill>
                <a:schemeClr val="bg1">
                  <a:lumMod val="65000"/>
                </a:schemeClr>
              </a:solidFill>
              <a:latin typeface="+mj-ea"/>
              <a:ea typeface="+mj-ea"/>
              <a:cs typeface="Meiryo UI" panose="020B0604030504040204" pitchFamily="50" charset="-128"/>
            </a:endParaRPr>
          </a:p>
          <a:p>
            <a:r>
              <a:rPr lang="ja-JP" altLang="en-US" sz="3400" dirty="0">
                <a:latin typeface="+mj-ea"/>
                <a:ea typeface="+mj-ea"/>
                <a:cs typeface="Meiryo UI" panose="020B0604030504040204" pitchFamily="50" charset="-128"/>
              </a:rPr>
              <a:t>３．国内の自動運転実用化に向けた政府の取組み</a:t>
            </a:r>
            <a:endParaRPr lang="en-US" altLang="ja-JP" sz="3400" dirty="0">
              <a:latin typeface="+mj-ea"/>
              <a:ea typeface="+mj-ea"/>
              <a:cs typeface="Meiryo UI" panose="020B0604030504040204" pitchFamily="50" charset="-128"/>
            </a:endParaRPr>
          </a:p>
          <a:p>
            <a:endParaRPr lang="en-US" altLang="ja-JP" sz="2585" dirty="0">
              <a:solidFill>
                <a:schemeClr val="bg1">
                  <a:lumMod val="65000"/>
                </a:schemeClr>
              </a:solidFill>
              <a:latin typeface="+mj-ea"/>
              <a:ea typeface="+mj-ea"/>
              <a:cs typeface="Meiryo UI" panose="020B0604030504040204" pitchFamily="50" charset="-128"/>
            </a:endParaRPr>
          </a:p>
          <a:p>
            <a:pPr marL="683788" lvl="1" indent="-342900">
              <a:buFont typeface="Arial" panose="020B0604020202020204" pitchFamily="34" charset="0"/>
              <a:buChar char="•"/>
            </a:pPr>
            <a:r>
              <a:rPr lang="ja-JP" altLang="en-US" sz="3100" dirty="0">
                <a:latin typeface="+mj-ea"/>
                <a:ea typeface="+mj-ea"/>
                <a:cs typeface="Meiryo UI" panose="020B0604030504040204" pitchFamily="50" charset="-128"/>
              </a:rPr>
              <a:t>内閣官房の位置付けと</a:t>
            </a:r>
            <a:r>
              <a:rPr lang="en-US" altLang="ja-JP" sz="3100" dirty="0">
                <a:latin typeface="+mj-ea"/>
                <a:ea typeface="+mj-ea"/>
                <a:cs typeface="Meiryo UI" panose="020B0604030504040204" pitchFamily="50" charset="-128"/>
              </a:rPr>
              <a:t>ITS</a:t>
            </a:r>
            <a:r>
              <a:rPr lang="ja-JP" altLang="en-US" sz="3100" dirty="0">
                <a:latin typeface="+mj-ea"/>
                <a:ea typeface="+mj-ea"/>
                <a:cs typeface="Meiryo UI" panose="020B0604030504040204" pitchFamily="50" charset="-128"/>
              </a:rPr>
              <a:t>・自動運転の推進体制</a:t>
            </a:r>
            <a:endParaRPr lang="en-US" altLang="ja-JP" sz="3100" dirty="0">
              <a:latin typeface="+mj-ea"/>
              <a:ea typeface="+mj-ea"/>
              <a:cs typeface="Meiryo UI" panose="020B0604030504040204" pitchFamily="50" charset="-128"/>
            </a:endParaRPr>
          </a:p>
          <a:p>
            <a:pPr marL="683788" lvl="1" indent="-342900">
              <a:buFont typeface="Arial" panose="020B0604020202020204" pitchFamily="34" charset="0"/>
              <a:buChar char="•"/>
            </a:pPr>
            <a:r>
              <a:rPr lang="ja-JP" altLang="en-US" sz="3100" dirty="0">
                <a:latin typeface="+mj-ea"/>
                <a:ea typeface="+mj-ea"/>
                <a:cs typeface="Meiryo UI" panose="020B0604030504040204" pitchFamily="50" charset="-128"/>
              </a:rPr>
              <a:t>官民</a:t>
            </a:r>
            <a:r>
              <a:rPr lang="en-US" altLang="ja-JP" sz="3100" dirty="0">
                <a:latin typeface="+mj-ea"/>
                <a:ea typeface="+mj-ea"/>
                <a:cs typeface="Meiryo UI" panose="020B0604030504040204" pitchFamily="50" charset="-128"/>
              </a:rPr>
              <a:t>ITS</a:t>
            </a:r>
            <a:r>
              <a:rPr lang="ja-JP" altLang="en-US" sz="3100" dirty="0">
                <a:latin typeface="+mj-ea"/>
                <a:ea typeface="+mj-ea"/>
                <a:cs typeface="Meiryo UI" panose="020B0604030504040204" pitchFamily="50" charset="-128"/>
              </a:rPr>
              <a:t>構想・ロードマップ</a:t>
            </a:r>
            <a:endParaRPr lang="en-US" altLang="ja-JP" sz="3100" dirty="0">
              <a:latin typeface="+mj-ea"/>
              <a:ea typeface="+mj-ea"/>
              <a:cs typeface="Meiryo UI" panose="020B0604030504040204" pitchFamily="50" charset="-128"/>
            </a:endParaRPr>
          </a:p>
          <a:p>
            <a:pPr marL="683788" lvl="1" indent="-342900">
              <a:buFont typeface="Arial" panose="020B0604020202020204" pitchFamily="34" charset="0"/>
              <a:buChar char="•"/>
            </a:pPr>
            <a:r>
              <a:rPr lang="ja-JP" altLang="en-US" sz="3100" dirty="0">
                <a:latin typeface="+mj-ea"/>
                <a:ea typeface="+mj-ea"/>
                <a:cs typeface="Meiryo UI" panose="020B0604030504040204" pitchFamily="50" charset="-128"/>
              </a:rPr>
              <a:t>自動運転車の実証実験</a:t>
            </a:r>
            <a:endParaRPr lang="en-US" altLang="ja-JP" sz="3100" dirty="0">
              <a:latin typeface="+mj-ea"/>
              <a:ea typeface="+mj-ea"/>
              <a:cs typeface="Meiryo UI" panose="020B0604030504040204" pitchFamily="50" charset="-128"/>
            </a:endParaRPr>
          </a:p>
          <a:p>
            <a:pPr marL="683788" lvl="1" indent="-342900">
              <a:buFont typeface="Arial" panose="020B0604020202020204" pitchFamily="34" charset="0"/>
              <a:buChar char="•"/>
            </a:pPr>
            <a:r>
              <a:rPr lang="ja-JP" altLang="en-US" sz="3100" dirty="0">
                <a:latin typeface="+mj-ea"/>
                <a:ea typeface="+mj-ea"/>
                <a:cs typeface="Meiryo UI" panose="020B0604030504040204" pitchFamily="50" charset="-128"/>
              </a:rPr>
              <a:t>制度整備に関する政府方針</a:t>
            </a:r>
            <a:r>
              <a:rPr lang="en-US" altLang="ja-JP" sz="3100" dirty="0">
                <a:latin typeface="+mj-ea"/>
                <a:ea typeface="+mj-ea"/>
                <a:cs typeface="Meiryo UI" panose="020B0604030504040204" pitchFamily="50" charset="-128"/>
              </a:rPr>
              <a:t>(</a:t>
            </a:r>
            <a:r>
              <a:rPr lang="ja-JP" altLang="en-US" sz="3100" dirty="0">
                <a:latin typeface="+mj-ea"/>
                <a:ea typeface="+mj-ea"/>
                <a:cs typeface="Meiryo UI" panose="020B0604030504040204" pitchFamily="50" charset="-128"/>
              </a:rPr>
              <a:t>大綱</a:t>
            </a:r>
            <a:r>
              <a:rPr lang="en-US" altLang="ja-JP" sz="3100" dirty="0">
                <a:latin typeface="+mj-ea"/>
                <a:ea typeface="+mj-ea"/>
                <a:cs typeface="Meiryo UI" panose="020B0604030504040204" pitchFamily="50" charset="-128"/>
              </a:rPr>
              <a:t>)</a:t>
            </a:r>
            <a:endParaRPr lang="ja-JP" altLang="en-US" sz="3100" dirty="0">
              <a:latin typeface="+mj-ea"/>
              <a:ea typeface="+mj-ea"/>
              <a:cs typeface="Meiryo UI" panose="020B0604030504040204" pitchFamily="50" charset="-128"/>
            </a:endParaRPr>
          </a:p>
        </p:txBody>
      </p:sp>
      <p:sp>
        <p:nvSpPr>
          <p:cNvPr id="8"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17</a:t>
            </a:r>
            <a:endParaRPr kumimoji="1" lang="ja-JP" altLang="en-US" sz="1400" dirty="0">
              <a:latin typeface="+mj-ea"/>
              <a:ea typeface="+mj-ea"/>
            </a:endParaRPr>
          </a:p>
        </p:txBody>
      </p:sp>
    </p:spTree>
    <p:extLst>
      <p:ext uri="{BB962C8B-B14F-4D97-AF65-F5344CB8AC3E}">
        <p14:creationId xmlns:p14="http://schemas.microsoft.com/office/powerpoint/2010/main" val="2408473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custDataLst>
              <p:tags r:id="rId1"/>
            </p:custDataLst>
          </p:nvPr>
        </p:nvSpPr>
        <p:spPr bwMode="auto">
          <a:xfrm>
            <a:off x="457200" y="-74368"/>
            <a:ext cx="8153400" cy="76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2pPr>
            <a:lvl3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3pPr>
            <a:lvl4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4pPr>
            <a:lvl5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Tw Cen MT" pitchFamily="34" charset="0"/>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Tw Cen MT" pitchFamily="34" charset="0"/>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Tw Cen MT" pitchFamily="34" charset="0"/>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Tw Cen MT" pitchFamily="34" charset="0"/>
                <a:ea typeface="HGPｺﾞｼｯｸE"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cs typeface="Meiryo UI" panose="020B0604030504040204" pitchFamily="50" charset="-128"/>
              </a:rPr>
              <a:t>内閣官房の位置</a:t>
            </a:r>
            <a:r>
              <a:rPr lang="ja-JP" altLang="en-US" sz="2400" b="1" dirty="0">
                <a:solidFill>
                  <a:schemeClr val="tx1"/>
                </a:solidFill>
                <a:latin typeface="+mj-ea"/>
                <a:cs typeface="Meiryo UI" panose="020B0604030504040204" pitchFamily="50" charset="-128"/>
              </a:rPr>
              <a:t>付け</a:t>
            </a:r>
            <a:r>
              <a:rPr kumimoji="1" lang="ja-JP" altLang="en-US" sz="2400" b="1" i="0" u="none" strike="noStrike" kern="1200" cap="none" spc="0" normalizeH="0" baseline="0" noProof="0" dirty="0">
                <a:ln>
                  <a:noFill/>
                </a:ln>
                <a:solidFill>
                  <a:schemeClr val="tx1"/>
                </a:solidFill>
                <a:effectLst/>
                <a:uLnTx/>
                <a:uFillTx/>
                <a:latin typeface="+mj-ea"/>
                <a:cs typeface="Meiryo UI" panose="020B0604030504040204" pitchFamily="50" charset="-128"/>
              </a:rPr>
              <a:t>・役割</a:t>
            </a:r>
          </a:p>
        </p:txBody>
      </p:sp>
      <p:sp>
        <p:nvSpPr>
          <p:cNvPr id="8" name="コンテンツ プレースホルダー 2"/>
          <p:cNvSpPr txBox="1">
            <a:spLocks/>
          </p:cNvSpPr>
          <p:nvPr/>
        </p:nvSpPr>
        <p:spPr bwMode="auto">
          <a:xfrm>
            <a:off x="685800" y="685800"/>
            <a:ext cx="3277545" cy="182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FF6700"/>
              </a:buClr>
              <a:buSzPct val="75000"/>
              <a:buFont typeface="Wingdings"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09465"/>
              </a:buClr>
              <a:buSzPct val="65000"/>
              <a:buFont typeface="Wingdings"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700"/>
              </a:spcBef>
              <a:spcAft>
                <a:spcPct val="0"/>
              </a:spcAft>
              <a:buClr>
                <a:srgbClr val="CCAF0A"/>
              </a:buClr>
              <a:buSzPct val="60000"/>
              <a:buNone/>
              <a:tabLst/>
              <a:defRPr/>
            </a:pPr>
            <a:r>
              <a:rPr kumimoji="1" lang="ja-JP" altLang="en-US" sz="2400" b="1" i="0" u="none" strike="noStrike" kern="1200" cap="none" spc="0" normalizeH="0" baseline="0" noProof="0" dirty="0">
                <a:ln>
                  <a:noFill/>
                </a:ln>
                <a:solidFill>
                  <a:sysClr val="windowText" lastClr="000000"/>
                </a:solidFill>
                <a:effectLst/>
                <a:uLnTx/>
                <a:uFillTx/>
                <a:latin typeface="+mj-ea"/>
                <a:ea typeface="+mj-ea"/>
                <a:cs typeface="Meiryo UI" panose="020B0604030504040204" pitchFamily="50" charset="-128"/>
              </a:rPr>
              <a:t>内閣官房とは</a:t>
            </a:r>
            <a:endParaRPr kumimoji="1" lang="en-US" altLang="ja-JP" sz="2400" b="1" i="0" u="none" strike="noStrike" kern="1200" cap="none" spc="0" normalizeH="0" baseline="0" noProof="0" dirty="0">
              <a:ln>
                <a:noFill/>
              </a:ln>
              <a:solidFill>
                <a:sysClr val="windowText" lastClr="000000"/>
              </a:solidFill>
              <a:effectLst/>
              <a:uLnTx/>
              <a:uFillTx/>
              <a:latin typeface="+mj-ea"/>
              <a:ea typeface="+mj-ea"/>
              <a:cs typeface="Meiryo UI" panose="020B0604030504040204" pitchFamily="50" charset="-128"/>
            </a:endParaRPr>
          </a:p>
          <a:p>
            <a:pPr marL="342900" lvl="1" indent="-342900">
              <a:spcBef>
                <a:spcPts val="700"/>
              </a:spcBef>
              <a:buClr>
                <a:schemeClr val="accent6"/>
              </a:buClr>
              <a:buSzPct val="60000"/>
              <a:buFont typeface="Wingdings" panose="05000000000000000000" pitchFamily="2" charset="2"/>
              <a:buChar char="p"/>
              <a:defRPr/>
            </a:pPr>
            <a:r>
              <a:rPr kumimoji="1" lang="ja-JP" altLang="en-US" sz="2000" b="0" i="0" u="none" strike="noStrike" kern="1200" cap="none" spc="0" normalizeH="0" baseline="0" noProof="0" dirty="0">
                <a:ln>
                  <a:noFill/>
                </a:ln>
                <a:solidFill>
                  <a:sysClr val="windowText" lastClr="000000"/>
                </a:solidFill>
                <a:effectLst/>
                <a:uLnTx/>
                <a:uFillTx/>
                <a:latin typeface="+mj-ea"/>
                <a:ea typeface="+mj-ea"/>
                <a:cs typeface="Meiryo UI" panose="020B0604030504040204" pitchFamily="50" charset="-128"/>
              </a:rPr>
              <a:t>内閣の補助機関</a:t>
            </a:r>
            <a:endParaRPr kumimoji="1" lang="en-US" altLang="ja-JP" sz="2000" b="0" i="0" u="none" strike="noStrike" kern="1200" cap="none" spc="0" normalizeH="0" baseline="0" noProof="0" dirty="0">
              <a:ln>
                <a:noFill/>
              </a:ln>
              <a:solidFill>
                <a:sysClr val="windowText" lastClr="000000"/>
              </a:solidFill>
              <a:effectLst/>
              <a:uLnTx/>
              <a:uFillTx/>
              <a:latin typeface="+mj-ea"/>
              <a:ea typeface="+mj-ea"/>
              <a:cs typeface="Meiryo UI" panose="020B0604030504040204" pitchFamily="50" charset="-128"/>
            </a:endParaRPr>
          </a:p>
          <a:p>
            <a:pPr marL="342900" lvl="1" indent="-342900">
              <a:spcBef>
                <a:spcPts val="700"/>
              </a:spcBef>
              <a:buClr>
                <a:schemeClr val="accent6"/>
              </a:buClr>
              <a:buSzPct val="60000"/>
              <a:buFont typeface="Wingdings" panose="05000000000000000000" pitchFamily="2" charset="2"/>
              <a:buChar char="p"/>
              <a:defRPr/>
            </a:pPr>
            <a:r>
              <a:rPr kumimoji="1" lang="ja-JP" altLang="en-US" sz="2000" b="0" i="0" u="none" strike="noStrike" kern="1200" cap="none" spc="0" normalizeH="0" baseline="0" noProof="0" dirty="0">
                <a:ln>
                  <a:noFill/>
                </a:ln>
                <a:solidFill>
                  <a:sysClr val="windowText" lastClr="000000"/>
                </a:solidFill>
                <a:effectLst/>
                <a:uLnTx/>
                <a:uFillTx/>
                <a:latin typeface="+mj-ea"/>
                <a:ea typeface="+mj-ea"/>
                <a:cs typeface="Meiryo UI" panose="020B0604030504040204" pitchFamily="50" charset="-128"/>
              </a:rPr>
              <a:t>内閣の首長たる内閣総理大臣を直接に補佐・支援する機関</a:t>
            </a:r>
            <a:endParaRPr kumimoji="1" lang="en-US" altLang="ja-JP" sz="2000" b="0" i="0" u="none" strike="noStrike" kern="1200" cap="none" spc="0" normalizeH="0" baseline="0" noProof="0" dirty="0">
              <a:ln>
                <a:noFill/>
              </a:ln>
              <a:solidFill>
                <a:sysClr val="windowText" lastClr="000000"/>
              </a:solidFill>
              <a:effectLst/>
              <a:uLnTx/>
              <a:uFillTx/>
              <a:latin typeface="+mj-ea"/>
              <a:ea typeface="+mj-ea"/>
              <a:cs typeface="Meiryo UI" panose="020B0604030504040204" pitchFamily="50" charset="-128"/>
            </a:endParaRPr>
          </a:p>
        </p:txBody>
      </p:sp>
      <p:sp>
        <p:nvSpPr>
          <p:cNvPr id="9" name="スライド番号プレースホルダ 3"/>
          <p:cNvSpPr txBox="1">
            <a:spLocks/>
          </p:cNvSpPr>
          <p:nvPr>
            <p:custDataLst>
              <p:tags r:id="rId2"/>
            </p:custDataLst>
          </p:nvPr>
        </p:nvSpPr>
        <p:spPr>
          <a:xfrm>
            <a:off x="0" y="1271750"/>
            <a:ext cx="533400" cy="244475"/>
          </a:xfrm>
          <a:prstGeom prst="rect">
            <a:avLst/>
          </a:prstGeom>
        </p:spPr>
        <p:txBody>
          <a:bodyPr vert="horz" anchor="ctr" anchorCtr="0">
            <a:normAutofit fontScale="85000" lnSpcReduction="20000"/>
          </a:bodyPr>
          <a:lstStyle>
            <a:defPPr>
              <a:defRPr lang="ja-JP"/>
            </a:defPPr>
            <a:lvl1pPr algn="ctr" rtl="0" eaLnBrk="1" fontAlgn="base" latinLnBrk="0" hangingPunct="1">
              <a:spcBef>
                <a:spcPct val="0"/>
              </a:spcBef>
              <a:spcAft>
                <a:spcPct val="0"/>
              </a:spcAft>
              <a:defRPr kumimoji="0" sz="1400" b="1" kern="1200">
                <a:solidFill>
                  <a:srgbClr val="FFFFFF"/>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60D5F86-E6EA-429C-BE8A-022C2D2B12F3}" type="slidenum">
              <a:rPr kumimoji="0" lang="ja-JP" altLang="en-US" sz="1400" b="1" i="0" u="none" strike="noStrike" kern="1200" cap="none" spc="0" normalizeH="0" baseline="0" noProof="0" smtClean="0">
                <a:ln>
                  <a:noFill/>
                </a:ln>
                <a:solidFill>
                  <a:srgbClr val="FFFFFF"/>
                </a:solidFill>
                <a:effectLst/>
                <a:uLnTx/>
                <a:uFillTx/>
                <a:latin typeface="+mj-ea"/>
                <a:ea typeface="+mj-ea"/>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ja-JP" altLang="en-US" sz="1400" b="1" i="0" u="none" strike="noStrike" kern="1200" cap="none" spc="0" normalizeH="0" baseline="0" noProof="0">
              <a:ln>
                <a:noFill/>
              </a:ln>
              <a:solidFill>
                <a:srgbClr val="FFFFFF"/>
              </a:solidFill>
              <a:effectLst/>
              <a:uLnTx/>
              <a:uFillTx/>
              <a:latin typeface="+mj-ea"/>
              <a:ea typeface="+mj-ea"/>
            </a:endParaRPr>
          </a:p>
        </p:txBody>
      </p:sp>
      <p:pic>
        <p:nvPicPr>
          <p:cNvPr id="10" name="図 9"/>
          <p:cNvPicPr>
            <a:picLocks noChangeAspect="1"/>
          </p:cNvPicPr>
          <p:nvPr/>
        </p:nvPicPr>
        <p:blipFill rotWithShape="1">
          <a:blip r:embed="rId4">
            <a:extLst>
              <a:ext uri="{28A0092B-C50C-407E-A947-70E740481C1C}">
                <a14:useLocalDpi xmlns:a14="http://schemas.microsoft.com/office/drawing/2010/main" val="0"/>
              </a:ext>
            </a:extLst>
          </a:blip>
          <a:srcRect l="8026" t="10225" r="10468" b="12847"/>
          <a:stretch/>
        </p:blipFill>
        <p:spPr>
          <a:xfrm>
            <a:off x="75619" y="2766615"/>
            <a:ext cx="9068381" cy="4046762"/>
          </a:xfrm>
          <a:prstGeom prst="rect">
            <a:avLst/>
          </a:prstGeom>
        </p:spPr>
      </p:pic>
      <p:sp>
        <p:nvSpPr>
          <p:cNvPr id="11" name="テキスト ボックス 10"/>
          <p:cNvSpPr txBox="1"/>
          <p:nvPr/>
        </p:nvSpPr>
        <p:spPr>
          <a:xfrm>
            <a:off x="7925397" y="6579044"/>
            <a:ext cx="1218603" cy="261610"/>
          </a:xfrm>
          <a:prstGeom prst="rect">
            <a:avLst/>
          </a:prstGeom>
          <a:noFill/>
        </p:spPr>
        <p:txBody>
          <a:bodyPr wrap="none" rtlCol="0">
            <a:spAutoFit/>
          </a:bodyPr>
          <a:lstStyle/>
          <a:p>
            <a:r>
              <a:rPr kumimoji="1" lang="ja-JP" altLang="en-US" sz="1100" dirty="0">
                <a:latin typeface="+mj-ea"/>
                <a:ea typeface="+mj-ea"/>
                <a:cs typeface="Meiryo UI" panose="020B0604030504040204" pitchFamily="50" charset="-128"/>
              </a:rPr>
              <a:t>出典：内閣府</a:t>
            </a:r>
            <a:r>
              <a:rPr kumimoji="1" lang="en-US" altLang="ja-JP" sz="1100" dirty="0">
                <a:latin typeface="+mj-ea"/>
                <a:ea typeface="+mj-ea"/>
                <a:cs typeface="Meiryo UI" panose="020B0604030504040204" pitchFamily="50" charset="-128"/>
              </a:rPr>
              <a:t>HP</a:t>
            </a:r>
            <a:endParaRPr kumimoji="1" lang="ja-JP" altLang="en-US" sz="1100" dirty="0">
              <a:latin typeface="+mj-ea"/>
              <a:ea typeface="+mj-ea"/>
              <a:cs typeface="Meiryo UI" panose="020B0604030504040204" pitchFamily="50" charset="-128"/>
            </a:endParaRPr>
          </a:p>
        </p:txBody>
      </p:sp>
      <p:sp>
        <p:nvSpPr>
          <p:cNvPr id="12" name="正方形/長方形 11"/>
          <p:cNvSpPr/>
          <p:nvPr/>
        </p:nvSpPr>
        <p:spPr>
          <a:xfrm>
            <a:off x="5257800" y="685800"/>
            <a:ext cx="3102105" cy="1923604"/>
          </a:xfrm>
          <a:prstGeom prst="rect">
            <a:avLst/>
          </a:prstGeom>
        </p:spPr>
        <p:txBody>
          <a:bodyPr wrap="square">
            <a:spAutoFit/>
          </a:bodyPr>
          <a:lstStyle/>
          <a:p>
            <a:pPr lvl="0" eaLnBrk="0" fontAlgn="base" hangingPunct="0">
              <a:spcBef>
                <a:spcPts val="700"/>
              </a:spcBef>
              <a:spcAft>
                <a:spcPct val="0"/>
              </a:spcAft>
              <a:buClr>
                <a:srgbClr val="CCAF0A"/>
              </a:buClr>
              <a:buSzPct val="60000"/>
              <a:defRPr/>
            </a:pPr>
            <a:r>
              <a:rPr lang="ja-JP" altLang="en-US" sz="2400" b="1" dirty="0">
                <a:solidFill>
                  <a:sysClr val="windowText" lastClr="000000"/>
                </a:solidFill>
                <a:latin typeface="+mj-ea"/>
                <a:ea typeface="+mj-ea"/>
                <a:cs typeface="Meiryo UI" panose="020B0604030504040204" pitchFamily="50" charset="-128"/>
              </a:rPr>
              <a:t>内閣官房の主な業務</a:t>
            </a:r>
            <a:endParaRPr lang="en-US" altLang="ja-JP" sz="2400" b="1" dirty="0">
              <a:solidFill>
                <a:sysClr val="windowText" lastClr="000000"/>
              </a:solidFill>
              <a:latin typeface="+mj-ea"/>
              <a:ea typeface="+mj-ea"/>
              <a:cs typeface="Meiryo UI" panose="020B0604030504040204" pitchFamily="50" charset="-128"/>
            </a:endParaRPr>
          </a:p>
          <a:p>
            <a:pPr marL="252413" indent="-342900" eaLnBrk="0" fontAlgn="base" hangingPunct="0">
              <a:spcBef>
                <a:spcPts val="550"/>
              </a:spcBef>
              <a:spcAft>
                <a:spcPct val="0"/>
              </a:spcAft>
              <a:buClr>
                <a:schemeClr val="accent6"/>
              </a:buClr>
              <a:buSzPct val="70000"/>
              <a:buFont typeface="Wingdings" panose="05000000000000000000" pitchFamily="2" charset="2"/>
              <a:buChar char="p"/>
              <a:defRPr/>
            </a:pPr>
            <a:r>
              <a:rPr lang="ja-JP" altLang="en-US" sz="2000" dirty="0">
                <a:solidFill>
                  <a:sysClr val="windowText" lastClr="000000"/>
                </a:solidFill>
                <a:latin typeface="+mj-ea"/>
                <a:ea typeface="+mj-ea"/>
                <a:cs typeface="Meiryo UI" panose="020B0604030504040204" pitchFamily="50" charset="-128"/>
              </a:rPr>
              <a:t>内閣の庶務</a:t>
            </a:r>
            <a:endParaRPr lang="en-US" altLang="ja-JP" sz="2000" dirty="0">
              <a:solidFill>
                <a:sysClr val="windowText" lastClr="000000"/>
              </a:solidFill>
              <a:latin typeface="+mj-ea"/>
              <a:ea typeface="+mj-ea"/>
              <a:cs typeface="Meiryo UI" panose="020B0604030504040204" pitchFamily="50" charset="-128"/>
            </a:endParaRPr>
          </a:p>
          <a:p>
            <a:pPr marL="252413" indent="-342900" eaLnBrk="0" fontAlgn="base" hangingPunct="0">
              <a:spcBef>
                <a:spcPts val="550"/>
              </a:spcBef>
              <a:spcAft>
                <a:spcPct val="0"/>
              </a:spcAft>
              <a:buClr>
                <a:schemeClr val="accent6"/>
              </a:buClr>
              <a:buSzPct val="70000"/>
              <a:buFont typeface="Wingdings" panose="05000000000000000000" pitchFamily="2" charset="2"/>
              <a:buChar char="p"/>
              <a:defRPr/>
            </a:pPr>
            <a:r>
              <a:rPr lang="ja-JP" altLang="en-US" sz="2000" dirty="0">
                <a:solidFill>
                  <a:sysClr val="windowText" lastClr="000000"/>
                </a:solidFill>
                <a:latin typeface="+mj-ea"/>
                <a:ea typeface="+mj-ea"/>
                <a:cs typeface="Meiryo UI" panose="020B0604030504040204" pitchFamily="50" charset="-128"/>
              </a:rPr>
              <a:t>内閣の重要政策の企画立案・総合調整</a:t>
            </a:r>
            <a:endParaRPr lang="en-US" altLang="ja-JP" sz="2000" dirty="0">
              <a:solidFill>
                <a:sysClr val="windowText" lastClr="000000"/>
              </a:solidFill>
              <a:latin typeface="+mj-ea"/>
              <a:ea typeface="+mj-ea"/>
              <a:cs typeface="Meiryo UI" panose="020B0604030504040204" pitchFamily="50" charset="-128"/>
            </a:endParaRPr>
          </a:p>
          <a:p>
            <a:pPr marL="252413" indent="-342900" eaLnBrk="0" fontAlgn="base" hangingPunct="0">
              <a:spcBef>
                <a:spcPts val="550"/>
              </a:spcBef>
              <a:spcAft>
                <a:spcPct val="0"/>
              </a:spcAft>
              <a:buClr>
                <a:schemeClr val="accent6"/>
              </a:buClr>
              <a:buSzPct val="70000"/>
              <a:buFont typeface="Wingdings" panose="05000000000000000000" pitchFamily="2" charset="2"/>
              <a:buChar char="p"/>
              <a:defRPr/>
            </a:pPr>
            <a:r>
              <a:rPr lang="ja-JP" altLang="en-US" sz="2000" dirty="0">
                <a:solidFill>
                  <a:sysClr val="windowText" lastClr="000000"/>
                </a:solidFill>
                <a:latin typeface="+mj-ea"/>
                <a:ea typeface="+mj-ea"/>
                <a:cs typeface="Meiryo UI" panose="020B0604030504040204" pitchFamily="50" charset="-128"/>
              </a:rPr>
              <a:t>情報の収集調査　など</a:t>
            </a:r>
            <a:endParaRPr lang="en-US" altLang="ja-JP" sz="2000" dirty="0">
              <a:solidFill>
                <a:sysClr val="windowText" lastClr="000000"/>
              </a:solidFill>
              <a:latin typeface="+mj-ea"/>
              <a:ea typeface="+mj-ea"/>
              <a:cs typeface="Meiryo UI" panose="020B0604030504040204" pitchFamily="50" charset="-128"/>
            </a:endParaRPr>
          </a:p>
        </p:txBody>
      </p:sp>
      <p:sp>
        <p:nvSpPr>
          <p:cNvPr id="13" name="角丸四角形 12"/>
          <p:cNvSpPr/>
          <p:nvPr/>
        </p:nvSpPr>
        <p:spPr>
          <a:xfrm>
            <a:off x="5105400" y="3419872"/>
            <a:ext cx="1524000" cy="11521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4" name="角丸四角形 13"/>
          <p:cNvSpPr/>
          <p:nvPr/>
        </p:nvSpPr>
        <p:spPr>
          <a:xfrm>
            <a:off x="103044" y="685800"/>
            <a:ext cx="8964756" cy="1881663"/>
          </a:xfrm>
          <a:prstGeom prst="roundRect">
            <a:avLst>
              <a:gd name="adj" fmla="val 144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5"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18</a:t>
            </a:r>
          </a:p>
        </p:txBody>
      </p:sp>
    </p:spTree>
    <p:extLst>
      <p:ext uri="{BB962C8B-B14F-4D97-AF65-F5344CB8AC3E}">
        <p14:creationId xmlns:p14="http://schemas.microsoft.com/office/powerpoint/2010/main" val="305582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381000" y="0"/>
            <a:ext cx="8915400" cy="565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lvl1pPr algn="ctr" rtl="0" eaLnBrk="0" fontAlgn="base" hangingPunct="0">
              <a:spcBef>
                <a:spcPct val="0"/>
              </a:spcBef>
              <a:spcAft>
                <a:spcPct val="0"/>
              </a:spcAft>
              <a:defRPr kumimoji="1" sz="2386" kern="1200" baseline="0">
                <a:solidFill>
                  <a:schemeClr val="tx1"/>
                </a:solidFill>
                <a:latin typeface="Century Gothic" panose="020B0502020202020204" pitchFamily="34" charset="0"/>
                <a:ea typeface="HGPｺﾞｼｯｸE" panose="020B0900000000000000" pitchFamily="50" charset="-128"/>
                <a:cs typeface="+mj-cs"/>
              </a:defRPr>
            </a:lvl1pPr>
            <a:lvl2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5pPr>
            <a:lvl6pPr marL="389441" algn="ctr" rtl="0" fontAlgn="base">
              <a:spcBef>
                <a:spcPct val="0"/>
              </a:spcBef>
              <a:spcAft>
                <a:spcPct val="0"/>
              </a:spcAft>
              <a:defRPr kumimoji="1" sz="3750">
                <a:solidFill>
                  <a:schemeClr val="tx1"/>
                </a:solidFill>
                <a:latin typeface="Calibri" pitchFamily="34" charset="0"/>
                <a:ea typeface="ＭＳ Ｐゴシック" charset="-128"/>
              </a:defRPr>
            </a:lvl6pPr>
            <a:lvl7pPr marL="778886" algn="ctr" rtl="0" fontAlgn="base">
              <a:spcBef>
                <a:spcPct val="0"/>
              </a:spcBef>
              <a:spcAft>
                <a:spcPct val="0"/>
              </a:spcAft>
              <a:defRPr kumimoji="1" sz="3750">
                <a:solidFill>
                  <a:schemeClr val="tx1"/>
                </a:solidFill>
                <a:latin typeface="Calibri" pitchFamily="34" charset="0"/>
                <a:ea typeface="ＭＳ Ｐゴシック" charset="-128"/>
              </a:defRPr>
            </a:lvl7pPr>
            <a:lvl8pPr marL="1168327" algn="ctr" rtl="0" fontAlgn="base">
              <a:spcBef>
                <a:spcPct val="0"/>
              </a:spcBef>
              <a:spcAft>
                <a:spcPct val="0"/>
              </a:spcAft>
              <a:defRPr kumimoji="1" sz="3750">
                <a:solidFill>
                  <a:schemeClr val="tx1"/>
                </a:solidFill>
                <a:latin typeface="Calibri" pitchFamily="34" charset="0"/>
                <a:ea typeface="ＭＳ Ｐゴシック" charset="-128"/>
              </a:defRPr>
            </a:lvl8pPr>
            <a:lvl9pPr marL="1557770" algn="ctr" rtl="0" fontAlgn="base">
              <a:spcBef>
                <a:spcPct val="0"/>
              </a:spcBef>
              <a:spcAft>
                <a:spcPct val="0"/>
              </a:spcAft>
              <a:defRPr kumimoji="1" sz="3750">
                <a:solidFill>
                  <a:schemeClr val="tx1"/>
                </a:solidFill>
                <a:latin typeface="Calibri" pitchFamily="34" charset="0"/>
                <a:ea typeface="ＭＳ Ｐゴシック" charset="-128"/>
              </a:defRPr>
            </a:lvl9pPr>
          </a:lstStyle>
          <a:p>
            <a:r>
              <a:rPr lang="en-US" altLang="ja-JP" sz="2400" b="1" dirty="0">
                <a:latin typeface="+mj-ea"/>
                <a:ea typeface="+mj-ea"/>
              </a:rPr>
              <a:t>IT</a:t>
            </a:r>
            <a:r>
              <a:rPr lang="ja-JP" altLang="en-US" sz="2400" b="1" dirty="0">
                <a:latin typeface="+mj-ea"/>
                <a:ea typeface="+mj-ea"/>
              </a:rPr>
              <a:t>総合戦略本部の体制、</a:t>
            </a:r>
            <a:r>
              <a:rPr lang="en-US" altLang="ja-JP" sz="2400" b="1" dirty="0">
                <a:latin typeface="+mj-ea"/>
                <a:ea typeface="+mj-ea"/>
              </a:rPr>
              <a:t>ITS</a:t>
            </a:r>
            <a:r>
              <a:rPr lang="ja-JP" altLang="en-US" sz="2400" b="1" dirty="0">
                <a:latin typeface="+mj-ea"/>
                <a:ea typeface="+mj-ea"/>
              </a:rPr>
              <a:t>・自動運転の推進体制</a:t>
            </a:r>
          </a:p>
        </p:txBody>
      </p:sp>
      <p:cxnSp>
        <p:nvCxnSpPr>
          <p:cNvPr id="5" name="直線コネクタ 4"/>
          <p:cNvCxnSpPr/>
          <p:nvPr/>
        </p:nvCxnSpPr>
        <p:spPr>
          <a:xfrm>
            <a:off x="5342206" y="868481"/>
            <a:ext cx="12534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4268852" y="1852014"/>
            <a:ext cx="1" cy="8806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bwMode="auto">
          <a:xfrm>
            <a:off x="3300046" y="4036012"/>
            <a:ext cx="258905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a:stCxn id="23" idx="2"/>
          </p:cNvCxnSpPr>
          <p:nvPr/>
        </p:nvCxnSpPr>
        <p:spPr bwMode="auto">
          <a:xfrm>
            <a:off x="4287187" y="3122922"/>
            <a:ext cx="0" cy="9130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bwMode="auto">
          <a:xfrm flipH="1">
            <a:off x="3296816" y="4035967"/>
            <a:ext cx="5440" cy="3769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1761343" y="1830089"/>
            <a:ext cx="9351" cy="495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bwMode="auto">
          <a:xfrm>
            <a:off x="2115076" y="4342843"/>
            <a:ext cx="0" cy="880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auto">
          <a:xfrm flipH="1" flipV="1">
            <a:off x="1424771" y="4342843"/>
            <a:ext cx="702781" cy="62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bwMode="auto">
          <a:xfrm flipH="1">
            <a:off x="1779669" y="3782335"/>
            <a:ext cx="4615" cy="5667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bwMode="auto">
          <a:xfrm>
            <a:off x="1424770" y="4342843"/>
            <a:ext cx="728" cy="705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bwMode="auto">
          <a:xfrm>
            <a:off x="1082613" y="4573539"/>
            <a:ext cx="688081" cy="1460268"/>
          </a:xfrm>
          <a:prstGeom prst="rect">
            <a:avLst/>
          </a:prstGeom>
          <a:gradFill>
            <a:gsLst>
              <a:gs pos="0">
                <a:srgbClr val="CCFFFF"/>
              </a:gs>
              <a:gs pos="100000">
                <a:schemeClr val="bg1"/>
              </a:gs>
            </a:gsLst>
          </a:gradFill>
          <a:ln>
            <a:solidFill>
              <a:srgbClr val="66FFFF"/>
            </a:solidFill>
            <a:headEnd type="none" w="med" len="med"/>
            <a:tailEnd type="none" w="med" len="med"/>
          </a:ln>
          <a:effectLst/>
          <a:extLst/>
        </p:spPr>
        <p:style>
          <a:lnRef idx="1">
            <a:schemeClr val="accent3"/>
          </a:lnRef>
          <a:fillRef idx="2">
            <a:schemeClr val="accent3"/>
          </a:fillRef>
          <a:effectRef idx="1">
            <a:schemeClr val="accent3"/>
          </a:effectRef>
          <a:fontRef idx="minor">
            <a:schemeClr val="dk1"/>
          </a:fontRef>
        </p:style>
        <p:txBody>
          <a:bodyPr vert="eaVert" lIns="77913" tIns="36000" rIns="77913" bIns="0" anchor="ctr"/>
          <a:lstStyle/>
          <a:p>
            <a:pPr algn="l" defTabSz="1087595" fontAlgn="auto">
              <a:spcBef>
                <a:spcPts val="0"/>
              </a:spcBef>
              <a:spcAft>
                <a:spcPts val="0"/>
              </a:spcAft>
              <a:defRPr/>
            </a:pPr>
            <a:r>
              <a:rPr lang="ja-JP" altLang="en-US" sz="1000" dirty="0">
                <a:solidFill>
                  <a:prstClr val="black"/>
                </a:solidFill>
                <a:latin typeface="+mj-ea"/>
                <a:ea typeface="+mj-ea"/>
                <a:cs typeface="Meiryo UI" panose="020B0604030504040204" pitchFamily="50" charset="-128"/>
              </a:rPr>
              <a:t>ＡＩ、ＩｏＴ時代に</a:t>
            </a:r>
            <a:endParaRPr lang="en-US" altLang="ja-JP" sz="1000" dirty="0">
              <a:solidFill>
                <a:prstClr val="black"/>
              </a:solidFill>
              <a:latin typeface="+mj-ea"/>
              <a:ea typeface="+mj-ea"/>
              <a:cs typeface="Meiryo UI" panose="020B0604030504040204" pitchFamily="50" charset="-128"/>
            </a:endParaRPr>
          </a:p>
          <a:p>
            <a:pPr algn="l" defTabSz="1087595" fontAlgn="auto">
              <a:spcBef>
                <a:spcPts val="0"/>
              </a:spcBef>
              <a:spcAft>
                <a:spcPts val="0"/>
              </a:spcAft>
              <a:defRPr/>
            </a:pPr>
            <a:r>
              <a:rPr lang="ja-JP" altLang="en-US" sz="1000" dirty="0">
                <a:solidFill>
                  <a:prstClr val="black"/>
                </a:solidFill>
                <a:latin typeface="+mj-ea"/>
                <a:ea typeface="+mj-ea"/>
                <a:cs typeface="Meiryo UI" panose="020B0604030504040204" pitchFamily="50" charset="-128"/>
              </a:rPr>
              <a:t>おけるデータ活用</a:t>
            </a:r>
            <a:endParaRPr lang="en-US" altLang="ja-JP" sz="1000" dirty="0">
              <a:solidFill>
                <a:prstClr val="black"/>
              </a:solidFill>
              <a:latin typeface="+mj-ea"/>
              <a:ea typeface="+mj-ea"/>
              <a:cs typeface="Meiryo UI" panose="020B0604030504040204" pitchFamily="50" charset="-128"/>
            </a:endParaRPr>
          </a:p>
          <a:p>
            <a:pPr algn="l" defTabSz="1087595" fontAlgn="auto">
              <a:spcBef>
                <a:spcPts val="0"/>
              </a:spcBef>
              <a:spcAft>
                <a:spcPts val="0"/>
              </a:spcAft>
              <a:defRPr/>
            </a:pPr>
            <a:r>
              <a:rPr lang="ja-JP" altLang="en-US" sz="1000" dirty="0">
                <a:solidFill>
                  <a:prstClr val="black"/>
                </a:solidFill>
                <a:latin typeface="+mj-ea"/>
                <a:ea typeface="+mj-ea"/>
                <a:cs typeface="Meiryo UI" panose="020B0604030504040204" pitchFamily="50" charset="-128"/>
              </a:rPr>
              <a:t>ワーキンググループ</a:t>
            </a:r>
          </a:p>
        </p:txBody>
      </p:sp>
      <p:cxnSp>
        <p:nvCxnSpPr>
          <p:cNvPr id="16" name="直線コネクタ 15"/>
          <p:cNvCxnSpPr/>
          <p:nvPr/>
        </p:nvCxnSpPr>
        <p:spPr bwMode="auto">
          <a:xfrm flipH="1">
            <a:off x="5873766" y="4017584"/>
            <a:ext cx="15338" cy="11745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636538" y="1706657"/>
            <a:ext cx="0" cy="17348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595625" y="868481"/>
            <a:ext cx="0" cy="2431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bwMode="auto">
          <a:xfrm flipV="1">
            <a:off x="5291690" y="5192112"/>
            <a:ext cx="1131589" cy="1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flipH="1">
            <a:off x="5291690" y="5196152"/>
            <a:ext cx="4167" cy="2350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bwMode="auto">
          <a:xfrm flipH="1">
            <a:off x="6401799" y="5196152"/>
            <a:ext cx="12853" cy="1178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bwMode="auto">
          <a:xfrm>
            <a:off x="6184597" y="2286000"/>
            <a:ext cx="2807003" cy="673884"/>
          </a:xfrm>
          <a:prstGeom prst="rect">
            <a:avLst/>
          </a:prstGeom>
          <a:ln w="9525">
            <a:solidFill>
              <a:srgbClr val="00B0F0"/>
            </a:solidFill>
            <a:headEnd type="none" w="med" len="med"/>
            <a:tailEnd type="none" w="med" len="med"/>
          </a:ln>
          <a:effectLst/>
          <a:extLst/>
        </p:spPr>
        <p:style>
          <a:lnRef idx="1">
            <a:schemeClr val="accent5"/>
          </a:lnRef>
          <a:fillRef idx="2">
            <a:schemeClr val="accent5"/>
          </a:fillRef>
          <a:effectRef idx="1">
            <a:schemeClr val="accent5"/>
          </a:effectRef>
          <a:fontRef idx="minor">
            <a:schemeClr val="dk1"/>
          </a:fontRef>
        </p:style>
        <p:txBody>
          <a:bodyPr vert="horz" lIns="77913" tIns="38957" rIns="77913" bIns="38957" anchor="ctr"/>
          <a:lstStyle/>
          <a:p>
            <a:pPr defTabSz="1087595" fontAlgn="auto">
              <a:spcBef>
                <a:spcPts val="0"/>
              </a:spcBef>
              <a:spcAft>
                <a:spcPts val="0"/>
              </a:spcAft>
              <a:defRPr/>
            </a:pPr>
            <a:r>
              <a:rPr lang="ja-JP" altLang="en-US" sz="1400" dirty="0">
                <a:solidFill>
                  <a:schemeClr val="tx1"/>
                </a:solidFill>
                <a:latin typeface="+mj-ea"/>
                <a:ea typeface="+mj-ea"/>
                <a:cs typeface="Meiryo UI" pitchFamily="50" charset="-128"/>
              </a:rPr>
              <a:t>官民データ活用推進基本計画実行委員会</a:t>
            </a:r>
            <a:endParaRPr lang="en-US" altLang="ja-JP" sz="1400" dirty="0">
              <a:solidFill>
                <a:schemeClr val="tx1"/>
              </a:solidFill>
              <a:latin typeface="+mj-ea"/>
              <a:ea typeface="+mj-ea"/>
              <a:cs typeface="Meiryo UI" pitchFamily="50" charset="-128"/>
            </a:endParaRPr>
          </a:p>
          <a:p>
            <a:pPr defTabSz="1087595" fontAlgn="auto">
              <a:spcBef>
                <a:spcPts val="0"/>
              </a:spcBef>
              <a:spcAft>
                <a:spcPts val="0"/>
              </a:spcAft>
              <a:defRPr/>
            </a:pPr>
            <a:r>
              <a:rPr lang="ja-JP" altLang="en-US" sz="1100" dirty="0">
                <a:solidFill>
                  <a:prstClr val="black"/>
                </a:solidFill>
                <a:latin typeface="+mj-ea"/>
                <a:ea typeface="+mj-ea"/>
                <a:cs typeface="Meiryo UI" pitchFamily="50" charset="-128"/>
              </a:rPr>
              <a:t>会長：村井委員（慶應義塾大学）</a:t>
            </a:r>
            <a:endParaRPr lang="en-US" altLang="ja-JP" sz="1100" dirty="0">
              <a:solidFill>
                <a:prstClr val="black"/>
              </a:solidFill>
              <a:latin typeface="+mj-ea"/>
              <a:ea typeface="+mj-ea"/>
              <a:cs typeface="Meiryo UI" pitchFamily="50" charset="-128"/>
            </a:endParaRPr>
          </a:p>
        </p:txBody>
      </p:sp>
      <p:sp>
        <p:nvSpPr>
          <p:cNvPr id="23" name="正方形/長方形 22"/>
          <p:cNvSpPr/>
          <p:nvPr/>
        </p:nvSpPr>
        <p:spPr bwMode="auto">
          <a:xfrm>
            <a:off x="2803480" y="2342493"/>
            <a:ext cx="2967414" cy="780429"/>
          </a:xfrm>
          <a:prstGeom prst="rect">
            <a:avLst/>
          </a:prstGeom>
          <a:gradFill>
            <a:gsLst>
              <a:gs pos="0">
                <a:schemeClr val="accent5">
                  <a:tint val="50000"/>
                  <a:satMod val="300000"/>
                </a:schemeClr>
              </a:gs>
              <a:gs pos="25000">
                <a:schemeClr val="accent5">
                  <a:tint val="37000"/>
                  <a:satMod val="300000"/>
                </a:schemeClr>
              </a:gs>
              <a:gs pos="100000">
                <a:schemeClr val="accent5">
                  <a:tint val="15000"/>
                  <a:satMod val="350000"/>
                </a:schemeClr>
              </a:gs>
            </a:gsLst>
          </a:gradFill>
          <a:ln w="9525">
            <a:solidFill>
              <a:srgbClr val="00B0F0"/>
            </a:solidFill>
            <a:headEnd type="none" w="med" len="med"/>
            <a:tailEnd type="none" w="med" len="med"/>
          </a:ln>
          <a:effectLst/>
          <a:extLst/>
        </p:spPr>
        <p:style>
          <a:lnRef idx="1">
            <a:schemeClr val="accent5"/>
          </a:lnRef>
          <a:fillRef idx="2">
            <a:schemeClr val="accent5"/>
          </a:fillRef>
          <a:effectRef idx="1">
            <a:schemeClr val="accent5"/>
          </a:effectRef>
          <a:fontRef idx="minor">
            <a:schemeClr val="dk1"/>
          </a:fontRef>
        </p:style>
        <p:txBody>
          <a:bodyPr vert="horz" lIns="77913" tIns="38957" rIns="77913" bIns="38957" anchor="ctr"/>
          <a:lstStyle/>
          <a:p>
            <a:pPr defTabSz="1087595" fontAlgn="auto">
              <a:spcBef>
                <a:spcPts val="0"/>
              </a:spcBef>
              <a:spcAft>
                <a:spcPts val="0"/>
              </a:spcAft>
              <a:defRPr/>
            </a:pPr>
            <a:r>
              <a:rPr lang="ja-JP" altLang="en-US" sz="1600" b="1" dirty="0">
                <a:solidFill>
                  <a:srgbClr val="FF0000"/>
                </a:solidFill>
                <a:latin typeface="+mj-ea"/>
                <a:ea typeface="+mj-ea"/>
                <a:cs typeface="Meiryo UI" pitchFamily="50" charset="-128"/>
              </a:rPr>
              <a:t>新戦略推進専門調査会</a:t>
            </a:r>
            <a:endParaRPr lang="en-US" altLang="ja-JP" sz="1600" b="1" dirty="0">
              <a:solidFill>
                <a:srgbClr val="FF0000"/>
              </a:solidFill>
              <a:latin typeface="+mj-ea"/>
              <a:ea typeface="+mj-ea"/>
              <a:cs typeface="Meiryo UI" pitchFamily="50" charset="-128"/>
            </a:endParaRPr>
          </a:p>
          <a:p>
            <a:pPr defTabSz="1087595" fontAlgn="auto">
              <a:spcBef>
                <a:spcPts val="0"/>
              </a:spcBef>
              <a:spcAft>
                <a:spcPts val="0"/>
              </a:spcAft>
              <a:defRPr/>
            </a:pPr>
            <a:r>
              <a:rPr lang="ja-JP" altLang="en-US" sz="1200" dirty="0">
                <a:solidFill>
                  <a:prstClr val="black"/>
                </a:solidFill>
                <a:latin typeface="+mj-ea"/>
                <a:ea typeface="+mj-ea"/>
                <a:cs typeface="Meiryo UI" pitchFamily="50" charset="-128"/>
              </a:rPr>
              <a:t>会長：内閣情報通信政策監（政府</a:t>
            </a:r>
            <a:r>
              <a:rPr lang="en-US" altLang="ja-JP" sz="1200" dirty="0">
                <a:solidFill>
                  <a:prstClr val="black"/>
                </a:solidFill>
                <a:latin typeface="+mj-ea"/>
                <a:ea typeface="+mj-ea"/>
                <a:cs typeface="Meiryo UI" pitchFamily="50" charset="-128"/>
              </a:rPr>
              <a:t>CIO</a:t>
            </a:r>
            <a:r>
              <a:rPr lang="ja-JP" altLang="en-US" sz="1200" dirty="0">
                <a:solidFill>
                  <a:prstClr val="black"/>
                </a:solidFill>
                <a:latin typeface="+mj-ea"/>
                <a:ea typeface="+mj-ea"/>
                <a:cs typeface="Meiryo UI" pitchFamily="50" charset="-128"/>
              </a:rPr>
              <a:t>）</a:t>
            </a:r>
          </a:p>
        </p:txBody>
      </p:sp>
      <p:sp>
        <p:nvSpPr>
          <p:cNvPr id="24" name="正方形/長方形 23"/>
          <p:cNvSpPr/>
          <p:nvPr/>
        </p:nvSpPr>
        <p:spPr bwMode="auto">
          <a:xfrm>
            <a:off x="5786365" y="933015"/>
            <a:ext cx="3205236" cy="1048185"/>
          </a:xfrm>
          <a:prstGeom prst="rect">
            <a:avLst/>
          </a:prstGeom>
          <a:ln>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lIns="77913" tIns="38957" rIns="77913" bIns="38957" anchor="ctr"/>
          <a:lstStyle/>
          <a:p>
            <a:pPr defTabSz="1087595">
              <a:defRPr/>
            </a:pPr>
            <a:r>
              <a:rPr lang="ja-JP" altLang="en-US" sz="1600" i="1" dirty="0">
                <a:solidFill>
                  <a:prstClr val="black"/>
                </a:solidFill>
                <a:latin typeface="+mj-ea"/>
                <a:ea typeface="+mj-ea"/>
                <a:cs typeface="Meiryo UI" pitchFamily="50" charset="-128"/>
              </a:rPr>
              <a:t>官民データ活用推進戦略会議</a:t>
            </a:r>
            <a:endParaRPr lang="en-US" altLang="ja-JP" sz="1600" i="1" dirty="0">
              <a:solidFill>
                <a:prstClr val="black"/>
              </a:solidFill>
              <a:latin typeface="+mj-ea"/>
              <a:ea typeface="+mj-ea"/>
              <a:cs typeface="Meiryo UI" pitchFamily="50" charset="-128"/>
            </a:endParaRPr>
          </a:p>
          <a:p>
            <a:pPr algn="l" defTabSz="1087595" fontAlgn="auto">
              <a:spcBef>
                <a:spcPts val="0"/>
              </a:spcBef>
              <a:spcAft>
                <a:spcPts val="0"/>
              </a:spcAft>
              <a:defRPr/>
            </a:pPr>
            <a:endParaRPr lang="en-US" altLang="ja-JP" sz="171" dirty="0">
              <a:solidFill>
                <a:prstClr val="black"/>
              </a:solidFill>
              <a:latin typeface="+mj-ea"/>
              <a:ea typeface="+mj-ea"/>
              <a:cs typeface="Meiryo UI" pitchFamily="50" charset="-128"/>
            </a:endParaRPr>
          </a:p>
          <a:p>
            <a:pPr marL="622300" indent="-622300" algn="just" defTabSz="1087595" fontAlgn="auto">
              <a:spcBef>
                <a:spcPts val="0"/>
              </a:spcBef>
              <a:spcAft>
                <a:spcPts val="0"/>
              </a:spcAft>
              <a:defRPr/>
            </a:pPr>
            <a:r>
              <a:rPr lang="ja-JP" altLang="en-US" sz="1050" dirty="0">
                <a:solidFill>
                  <a:prstClr val="black"/>
                </a:solidFill>
                <a:latin typeface="+mj-ea"/>
                <a:ea typeface="+mj-ea"/>
                <a:cs typeface="Meiryo UI" pitchFamily="50" charset="-128"/>
              </a:rPr>
              <a:t>議　 長：内閣総理大臣</a:t>
            </a:r>
            <a:endParaRPr lang="en-US" altLang="ja-JP" sz="1050" dirty="0">
              <a:solidFill>
                <a:prstClr val="black"/>
              </a:solidFill>
              <a:latin typeface="+mj-ea"/>
              <a:ea typeface="+mj-ea"/>
              <a:cs typeface="Meiryo UI" pitchFamily="50" charset="-128"/>
            </a:endParaRPr>
          </a:p>
          <a:p>
            <a:pPr marL="622300" indent="-622300" algn="just" defTabSz="1087595" fontAlgn="auto">
              <a:spcBef>
                <a:spcPts val="0"/>
              </a:spcBef>
              <a:spcAft>
                <a:spcPts val="0"/>
              </a:spcAft>
              <a:defRPr/>
            </a:pPr>
            <a:r>
              <a:rPr lang="ja-JP" altLang="en-US" sz="1050" dirty="0">
                <a:solidFill>
                  <a:prstClr val="black"/>
                </a:solidFill>
                <a:latin typeface="+mj-ea"/>
                <a:ea typeface="+mj-ea"/>
                <a:cs typeface="Meiryo UI" pitchFamily="50" charset="-128"/>
              </a:rPr>
              <a:t>副議長：</a:t>
            </a:r>
            <a:r>
              <a:rPr lang="ja-JP" altLang="en-US" sz="1050" dirty="0">
                <a:solidFill>
                  <a:schemeClr val="tx1"/>
                </a:solidFill>
                <a:latin typeface="+mj-ea"/>
                <a:ea typeface="+mj-ea"/>
                <a:cs typeface="Meiryo UI" pitchFamily="50" charset="-128"/>
              </a:rPr>
              <a:t>国務大臣</a:t>
            </a:r>
            <a:endParaRPr lang="en-US" altLang="ja-JP" sz="1050" dirty="0">
              <a:solidFill>
                <a:schemeClr val="tx1"/>
              </a:solidFill>
              <a:latin typeface="+mj-ea"/>
              <a:ea typeface="+mj-ea"/>
              <a:cs typeface="Meiryo UI" pitchFamily="50" charset="-128"/>
            </a:endParaRPr>
          </a:p>
          <a:p>
            <a:pPr marL="622300" indent="-622300" algn="just" defTabSz="1087595" fontAlgn="auto">
              <a:spcBef>
                <a:spcPts val="0"/>
              </a:spcBef>
              <a:spcAft>
                <a:spcPts val="0"/>
              </a:spcAft>
              <a:defRPr/>
            </a:pPr>
            <a:r>
              <a:rPr lang="ja-JP" altLang="en-US" sz="1050" dirty="0">
                <a:solidFill>
                  <a:prstClr val="black"/>
                </a:solidFill>
                <a:latin typeface="+mj-ea"/>
                <a:ea typeface="+mj-ea"/>
                <a:cs typeface="Meiryo UI" pitchFamily="50" charset="-128"/>
              </a:rPr>
              <a:t>議　 員：議長・副議長を除く全国務大臣、</a:t>
            </a:r>
            <a:endParaRPr lang="en-US" altLang="ja-JP" sz="1050" dirty="0">
              <a:solidFill>
                <a:prstClr val="black"/>
              </a:solidFill>
              <a:latin typeface="+mj-ea"/>
              <a:ea typeface="+mj-ea"/>
              <a:cs typeface="Meiryo UI" pitchFamily="50" charset="-128"/>
            </a:endParaRPr>
          </a:p>
          <a:p>
            <a:pPr marL="622300" indent="-622300" algn="just" defTabSz="1087595" fontAlgn="auto">
              <a:spcBef>
                <a:spcPts val="0"/>
              </a:spcBef>
              <a:spcAft>
                <a:spcPts val="0"/>
              </a:spcAft>
              <a:defRPr/>
            </a:pPr>
            <a:r>
              <a:rPr lang="en-US" altLang="ja-JP" sz="1050" dirty="0">
                <a:solidFill>
                  <a:prstClr val="black"/>
                </a:solidFill>
                <a:latin typeface="+mj-ea"/>
                <a:ea typeface="+mj-ea"/>
                <a:cs typeface="Meiryo UI" pitchFamily="50" charset="-128"/>
              </a:rPr>
              <a:t>            </a:t>
            </a:r>
            <a:r>
              <a:rPr lang="ja-JP" altLang="en-US" sz="1050" dirty="0">
                <a:solidFill>
                  <a:prstClr val="black"/>
                </a:solidFill>
                <a:latin typeface="+mj-ea"/>
                <a:ea typeface="+mj-ea"/>
                <a:cs typeface="Meiryo UI" pitchFamily="50" charset="-128"/>
              </a:rPr>
              <a:t>政府</a:t>
            </a:r>
            <a:r>
              <a:rPr lang="en-US" altLang="ja-JP" sz="1050" dirty="0">
                <a:solidFill>
                  <a:prstClr val="black"/>
                </a:solidFill>
                <a:latin typeface="+mj-ea"/>
                <a:ea typeface="+mj-ea"/>
                <a:cs typeface="Meiryo UI" pitchFamily="50" charset="-128"/>
              </a:rPr>
              <a:t>CIO</a:t>
            </a:r>
            <a:r>
              <a:rPr lang="ja-JP" altLang="en-US" sz="1050" dirty="0">
                <a:solidFill>
                  <a:prstClr val="black"/>
                </a:solidFill>
                <a:latin typeface="+mj-ea"/>
                <a:ea typeface="+mj-ea"/>
                <a:cs typeface="Meiryo UI" pitchFamily="50" charset="-128"/>
              </a:rPr>
              <a:t>及び有識者</a:t>
            </a:r>
          </a:p>
        </p:txBody>
      </p:sp>
      <p:sp>
        <p:nvSpPr>
          <p:cNvPr id="25" name="正方形/長方形 24"/>
          <p:cNvSpPr/>
          <p:nvPr/>
        </p:nvSpPr>
        <p:spPr bwMode="auto">
          <a:xfrm>
            <a:off x="1418600" y="2232715"/>
            <a:ext cx="702572" cy="1965717"/>
          </a:xfrm>
          <a:prstGeom prst="rect">
            <a:avLst/>
          </a:prstGeom>
          <a:ln w="9525">
            <a:solidFill>
              <a:srgbClr val="00B0F0"/>
            </a:solidFill>
            <a:headEnd type="none" w="med" len="med"/>
            <a:tailEnd type="none" w="med" len="med"/>
          </a:ln>
          <a:effectLst/>
          <a:extLst/>
        </p:spPr>
        <p:style>
          <a:lnRef idx="1">
            <a:schemeClr val="accent5"/>
          </a:lnRef>
          <a:fillRef idx="2">
            <a:schemeClr val="accent5"/>
          </a:fillRef>
          <a:effectRef idx="1">
            <a:schemeClr val="accent5"/>
          </a:effectRef>
          <a:fontRef idx="minor">
            <a:schemeClr val="dk1"/>
          </a:fontRef>
        </p:style>
        <p:txBody>
          <a:bodyPr vert="eaVert" lIns="77913" tIns="0" rIns="77913" bIns="38957" anchor="ctr"/>
          <a:lstStyle/>
          <a:p>
            <a:pPr algn="l" defTabSz="1087595" fontAlgn="auto">
              <a:spcBef>
                <a:spcPts val="0"/>
              </a:spcBef>
              <a:spcAft>
                <a:spcPts val="0"/>
              </a:spcAft>
              <a:defRPr/>
            </a:pPr>
            <a:r>
              <a:rPr lang="ja-JP" altLang="en-US" sz="1400" dirty="0">
                <a:solidFill>
                  <a:prstClr val="black"/>
                </a:solidFill>
                <a:latin typeface="+mj-ea"/>
                <a:ea typeface="+mj-ea"/>
                <a:cs typeface="Meiryo UI" panose="020B0604030504040204" pitchFamily="50" charset="-128"/>
              </a:rPr>
              <a:t> データ流通環境整備</a:t>
            </a:r>
            <a:endParaRPr lang="en-US" altLang="ja-JP" sz="1400" dirty="0">
              <a:solidFill>
                <a:prstClr val="black"/>
              </a:solidFill>
              <a:latin typeface="+mj-ea"/>
              <a:ea typeface="+mj-ea"/>
              <a:cs typeface="Meiryo UI" panose="020B0604030504040204" pitchFamily="50" charset="-128"/>
            </a:endParaRPr>
          </a:p>
          <a:p>
            <a:pPr algn="l" defTabSz="1087595" fontAlgn="auto">
              <a:spcBef>
                <a:spcPts val="0"/>
              </a:spcBef>
              <a:spcAft>
                <a:spcPts val="0"/>
              </a:spcAft>
              <a:defRPr/>
            </a:pPr>
            <a:r>
              <a:rPr lang="ja-JP" altLang="en-US" sz="1400" dirty="0">
                <a:solidFill>
                  <a:prstClr val="black"/>
                </a:solidFill>
                <a:latin typeface="+mj-ea"/>
                <a:ea typeface="+mj-ea"/>
                <a:cs typeface="Meiryo UI" panose="020B0604030504040204" pitchFamily="50" charset="-128"/>
              </a:rPr>
              <a:t>　検討会</a:t>
            </a:r>
            <a:r>
              <a:rPr lang="en-US" altLang="ja-JP" sz="1200" dirty="0">
                <a:solidFill>
                  <a:prstClr val="black"/>
                </a:solidFill>
                <a:latin typeface="+mj-ea"/>
                <a:ea typeface="+mj-ea"/>
                <a:cs typeface="Meiryo UI" panose="020B0604030504040204" pitchFamily="50" charset="-128"/>
              </a:rPr>
              <a:t>(</a:t>
            </a:r>
            <a:r>
              <a:rPr lang="ja-JP" altLang="en-US" sz="1200" dirty="0">
                <a:solidFill>
                  <a:prstClr val="black"/>
                </a:solidFill>
                <a:latin typeface="+mj-ea"/>
                <a:ea typeface="+mj-ea"/>
                <a:cs typeface="Meiryo UI" panose="020B0604030504040204" pitchFamily="50" charset="-128"/>
              </a:rPr>
              <a:t>会長 </a:t>
            </a:r>
            <a:r>
              <a:rPr lang="en-US" altLang="ja-JP" sz="1200" dirty="0">
                <a:solidFill>
                  <a:prstClr val="black"/>
                </a:solidFill>
                <a:latin typeface="+mj-ea"/>
                <a:ea typeface="+mj-ea"/>
                <a:cs typeface="Meiryo UI" panose="020B0604030504040204" pitchFamily="50" charset="-128"/>
              </a:rPr>
              <a:t>:</a:t>
            </a:r>
            <a:r>
              <a:rPr lang="ja-JP" altLang="en-US" sz="1200" dirty="0">
                <a:solidFill>
                  <a:prstClr val="black"/>
                </a:solidFill>
                <a:latin typeface="+mj-ea"/>
                <a:ea typeface="+mj-ea"/>
                <a:cs typeface="Meiryo UI" panose="020B0604030504040204" pitchFamily="50" charset="-128"/>
              </a:rPr>
              <a:t>鶴保大臣</a:t>
            </a:r>
            <a:r>
              <a:rPr lang="en-US" altLang="ja-JP" sz="1200" dirty="0">
                <a:solidFill>
                  <a:prstClr val="black"/>
                </a:solidFill>
                <a:latin typeface="+mj-ea"/>
                <a:ea typeface="+mj-ea"/>
                <a:cs typeface="Meiryo UI" panose="020B0604030504040204" pitchFamily="50" charset="-128"/>
              </a:rPr>
              <a:t>)</a:t>
            </a:r>
            <a:endParaRPr lang="ja-JP" altLang="en-US" sz="1200" dirty="0">
              <a:solidFill>
                <a:prstClr val="black"/>
              </a:solidFill>
              <a:latin typeface="+mj-ea"/>
              <a:ea typeface="+mj-ea"/>
              <a:cs typeface="Meiryo UI" panose="020B0604030504040204" pitchFamily="50" charset="-128"/>
            </a:endParaRPr>
          </a:p>
        </p:txBody>
      </p:sp>
      <p:sp>
        <p:nvSpPr>
          <p:cNvPr id="26" name="正方形/長方形 25"/>
          <p:cNvSpPr/>
          <p:nvPr/>
        </p:nvSpPr>
        <p:spPr bwMode="auto">
          <a:xfrm>
            <a:off x="1869441" y="4577934"/>
            <a:ext cx="491271" cy="1455873"/>
          </a:xfrm>
          <a:prstGeom prst="rect">
            <a:avLst/>
          </a:prstGeom>
          <a:gradFill>
            <a:gsLst>
              <a:gs pos="0">
                <a:srgbClr val="CCFFFF"/>
              </a:gs>
              <a:gs pos="100000">
                <a:schemeClr val="bg1"/>
              </a:gs>
            </a:gsLst>
          </a:gradFill>
          <a:ln>
            <a:solidFill>
              <a:srgbClr val="66FFFF"/>
            </a:solidFill>
            <a:headEnd type="none" w="med" len="med"/>
            <a:tailEnd type="none" w="med" len="med"/>
          </a:ln>
          <a:effectLst/>
          <a:extLst/>
        </p:spPr>
        <p:style>
          <a:lnRef idx="1">
            <a:schemeClr val="accent3"/>
          </a:lnRef>
          <a:fillRef idx="2">
            <a:schemeClr val="accent3"/>
          </a:fillRef>
          <a:effectRef idx="1">
            <a:schemeClr val="accent3"/>
          </a:effectRef>
          <a:fontRef idx="minor">
            <a:schemeClr val="dk1"/>
          </a:fontRef>
        </p:style>
        <p:txBody>
          <a:bodyPr vert="eaVert" lIns="77913" tIns="36000" rIns="77913" bIns="0" anchor="ctr"/>
          <a:lstStyle/>
          <a:p>
            <a:pPr algn="l" defTabSz="1087595" fontAlgn="auto">
              <a:spcBef>
                <a:spcPts val="0"/>
              </a:spcBef>
              <a:spcAft>
                <a:spcPts val="0"/>
              </a:spcAft>
              <a:defRPr/>
            </a:pPr>
            <a:r>
              <a:rPr lang="ja-JP" altLang="en-US" sz="1000" dirty="0">
                <a:solidFill>
                  <a:prstClr val="black"/>
                </a:solidFill>
                <a:latin typeface="+mj-ea"/>
                <a:ea typeface="+mj-ea"/>
                <a:cs typeface="Meiryo UI" panose="020B0604030504040204" pitchFamily="50" charset="-128"/>
              </a:rPr>
              <a:t>オープンデータ</a:t>
            </a:r>
            <a:endParaRPr lang="en-US" altLang="ja-JP" sz="1000" dirty="0">
              <a:solidFill>
                <a:prstClr val="black"/>
              </a:solidFill>
              <a:latin typeface="+mj-ea"/>
              <a:ea typeface="+mj-ea"/>
              <a:cs typeface="Meiryo UI" panose="020B0604030504040204" pitchFamily="50" charset="-128"/>
            </a:endParaRPr>
          </a:p>
          <a:p>
            <a:pPr algn="l" defTabSz="1087595" fontAlgn="auto">
              <a:spcBef>
                <a:spcPts val="0"/>
              </a:spcBef>
              <a:spcAft>
                <a:spcPts val="0"/>
              </a:spcAft>
              <a:defRPr/>
            </a:pPr>
            <a:r>
              <a:rPr lang="ja-JP" altLang="en-US" sz="1000" dirty="0">
                <a:solidFill>
                  <a:prstClr val="black"/>
                </a:solidFill>
                <a:latin typeface="+mj-ea"/>
                <a:ea typeface="+mj-ea"/>
                <a:cs typeface="Meiryo UI" panose="020B0604030504040204" pitchFamily="50" charset="-128"/>
              </a:rPr>
              <a:t>ワーキンググループ</a:t>
            </a:r>
          </a:p>
        </p:txBody>
      </p:sp>
      <p:sp>
        <p:nvSpPr>
          <p:cNvPr id="27" name="正方形/長方形 26"/>
          <p:cNvSpPr/>
          <p:nvPr/>
        </p:nvSpPr>
        <p:spPr bwMode="auto">
          <a:xfrm>
            <a:off x="2531892" y="4412939"/>
            <a:ext cx="1580862" cy="576000"/>
          </a:xfrm>
          <a:prstGeom prst="rect">
            <a:avLst/>
          </a:prstGeom>
          <a:gradFill>
            <a:gsLst>
              <a:gs pos="0">
                <a:schemeClr val="accent5">
                  <a:lumMod val="20000"/>
                  <a:lumOff val="80000"/>
                </a:schemeClr>
              </a:gs>
              <a:gs pos="100000">
                <a:schemeClr val="bg1"/>
              </a:gs>
            </a:gsLst>
          </a:gradFill>
          <a:ln w="6350">
            <a:solidFill>
              <a:srgbClr val="66FFFF"/>
            </a:solidFill>
            <a:headEnd type="none" w="med" len="med"/>
            <a:tailEnd type="none" w="med" len="med"/>
          </a:ln>
          <a:effectLst/>
          <a:extLst/>
        </p:spPr>
        <p:style>
          <a:lnRef idx="1">
            <a:schemeClr val="accent3"/>
          </a:lnRef>
          <a:fillRef idx="2">
            <a:schemeClr val="accent3"/>
          </a:fillRef>
          <a:effectRef idx="1">
            <a:schemeClr val="accent3"/>
          </a:effectRef>
          <a:fontRef idx="minor">
            <a:schemeClr val="dk1"/>
          </a:fontRef>
        </p:style>
        <p:txBody>
          <a:bodyPr vert="horz" lIns="77913" tIns="38957" rIns="77913" bIns="38957" anchor="ctr" anchorCtr="0"/>
          <a:lstStyle/>
          <a:p>
            <a:pPr algn="ctr" defTabSz="1087595" fontAlgn="auto">
              <a:spcBef>
                <a:spcPts val="600"/>
              </a:spcBef>
              <a:spcAft>
                <a:spcPts val="0"/>
              </a:spcAft>
              <a:defRPr/>
            </a:pPr>
            <a:r>
              <a:rPr lang="ja-JP" altLang="en-US" sz="1200" dirty="0">
                <a:solidFill>
                  <a:prstClr val="black"/>
                </a:solidFill>
                <a:latin typeface="+mj-ea"/>
                <a:ea typeface="+mj-ea"/>
                <a:cs typeface="Meiryo UI" panose="020B0604030504040204" pitchFamily="50" charset="-128"/>
              </a:rPr>
              <a:t>電子行政分科会</a:t>
            </a:r>
            <a:endParaRPr lang="en-US" altLang="ja-JP" sz="1000" dirty="0">
              <a:solidFill>
                <a:prstClr val="black"/>
              </a:solidFill>
              <a:latin typeface="+mj-ea"/>
              <a:ea typeface="+mj-ea"/>
              <a:cs typeface="Meiryo UI" panose="020B0604030504040204" pitchFamily="50" charset="-128"/>
            </a:endParaRPr>
          </a:p>
        </p:txBody>
      </p:sp>
      <p:sp>
        <p:nvSpPr>
          <p:cNvPr id="28" name="正方形/長方形 27"/>
          <p:cNvSpPr/>
          <p:nvPr/>
        </p:nvSpPr>
        <p:spPr>
          <a:xfrm>
            <a:off x="5935191" y="5431204"/>
            <a:ext cx="1991629" cy="524753"/>
          </a:xfrm>
          <a:prstGeom prst="rect">
            <a:avLst/>
          </a:prstGeom>
          <a:solidFill>
            <a:sysClr val="window" lastClr="FFFFFF"/>
          </a:solidFill>
          <a:ln w="9525" cap="flat" cmpd="sng" algn="ctr">
            <a:solidFill>
              <a:srgbClr val="FF0000"/>
            </a:solidFill>
            <a:prstDash val="solid"/>
          </a:ln>
          <a:effectLst/>
        </p:spPr>
        <p:txBody>
          <a:bodyPr vert="horz" rtlCol="0" anchor="ctr" anchorCtr="0"/>
          <a:lstStyle/>
          <a:p>
            <a:pPr algn="ctr">
              <a:defRPr/>
            </a:pPr>
            <a:r>
              <a:rPr kumimoji="0" lang="ja-JP" altLang="en-US" sz="1600" b="1" kern="0" dirty="0">
                <a:solidFill>
                  <a:srgbClr val="FF0000"/>
                </a:solidFill>
                <a:latin typeface="+mj-ea"/>
                <a:ea typeface="+mj-ea"/>
                <a:cs typeface="Meiryo UI" panose="020B0604030504040204" pitchFamily="50" charset="-128"/>
              </a:rPr>
              <a:t>道路交通</a:t>
            </a:r>
            <a:endParaRPr kumimoji="0" lang="en-US" altLang="ja-JP" sz="1600" b="1" kern="0" dirty="0">
              <a:solidFill>
                <a:srgbClr val="FF0000"/>
              </a:solidFill>
              <a:latin typeface="+mj-ea"/>
              <a:ea typeface="+mj-ea"/>
              <a:cs typeface="Meiryo UI" panose="020B0604030504040204" pitchFamily="50" charset="-128"/>
            </a:endParaRPr>
          </a:p>
          <a:p>
            <a:pPr algn="ctr">
              <a:defRPr/>
            </a:pPr>
            <a:r>
              <a:rPr kumimoji="0" lang="ja-JP" altLang="en-US" sz="1600" b="1" kern="0" dirty="0">
                <a:solidFill>
                  <a:srgbClr val="FF0000"/>
                </a:solidFill>
                <a:latin typeface="+mj-ea"/>
                <a:ea typeface="+mj-ea"/>
                <a:cs typeface="Meiryo UI" panose="020B0604030504040204" pitchFamily="50" charset="-128"/>
              </a:rPr>
              <a:t>ワーキングチーム</a:t>
            </a:r>
            <a:endParaRPr kumimoji="0" lang="en-US" altLang="ja-JP" sz="1600" b="1" kern="0" dirty="0">
              <a:solidFill>
                <a:srgbClr val="FF0000"/>
              </a:solidFill>
              <a:latin typeface="+mj-ea"/>
              <a:ea typeface="+mj-ea"/>
              <a:cs typeface="Meiryo UI" panose="020B0604030504040204" pitchFamily="50" charset="-128"/>
            </a:endParaRPr>
          </a:p>
        </p:txBody>
      </p:sp>
      <p:sp>
        <p:nvSpPr>
          <p:cNvPr id="29" name="正方形/長方形 28"/>
          <p:cNvSpPr/>
          <p:nvPr/>
        </p:nvSpPr>
        <p:spPr bwMode="auto">
          <a:xfrm>
            <a:off x="4517655" y="4407636"/>
            <a:ext cx="2523577" cy="576000"/>
          </a:xfrm>
          <a:prstGeom prst="rect">
            <a:avLst/>
          </a:prstGeom>
          <a:gradFill>
            <a:gsLst>
              <a:gs pos="0">
                <a:srgbClr val="CCFFFF"/>
              </a:gs>
              <a:gs pos="100000">
                <a:schemeClr val="bg1"/>
              </a:gs>
            </a:gsLst>
          </a:gradFill>
          <a:ln w="6350">
            <a:solidFill>
              <a:srgbClr val="66FFFF"/>
            </a:solidFill>
            <a:headEnd type="none" w="med" len="med"/>
            <a:tailEnd type="none" w="med" len="med"/>
          </a:ln>
          <a:effectLst/>
          <a:extLst/>
        </p:spPr>
        <p:style>
          <a:lnRef idx="1">
            <a:schemeClr val="accent3"/>
          </a:lnRef>
          <a:fillRef idx="2">
            <a:schemeClr val="accent3"/>
          </a:fillRef>
          <a:effectRef idx="1">
            <a:schemeClr val="accent3"/>
          </a:effectRef>
          <a:fontRef idx="minor">
            <a:schemeClr val="dk1"/>
          </a:fontRef>
        </p:style>
        <p:txBody>
          <a:bodyPr vert="horz" lIns="77913" tIns="38957" rIns="77913" bIns="38957" anchor="ctr" anchorCtr="0"/>
          <a:lstStyle/>
          <a:p>
            <a:pPr algn="ctr" defTabSz="1087595" fontAlgn="auto">
              <a:spcBef>
                <a:spcPts val="0"/>
              </a:spcBef>
              <a:spcAft>
                <a:spcPts val="0"/>
              </a:spcAft>
              <a:defRPr/>
            </a:pPr>
            <a:r>
              <a:rPr lang="ja-JP" altLang="en-US" sz="1600" b="1" dirty="0">
                <a:solidFill>
                  <a:srgbClr val="FF0000"/>
                </a:solidFill>
                <a:latin typeface="+mj-ea"/>
                <a:ea typeface="+mj-ea"/>
                <a:cs typeface="Meiryo UI" panose="020B0604030504040204" pitchFamily="50" charset="-128"/>
              </a:rPr>
              <a:t>データ活用基盤・</a:t>
            </a:r>
            <a:endParaRPr lang="en-US" altLang="ja-JP" sz="1600" b="1" dirty="0">
              <a:solidFill>
                <a:srgbClr val="FF0000"/>
              </a:solidFill>
              <a:latin typeface="+mj-ea"/>
              <a:ea typeface="+mj-ea"/>
              <a:cs typeface="Meiryo UI" panose="020B0604030504040204" pitchFamily="50" charset="-128"/>
            </a:endParaRPr>
          </a:p>
          <a:p>
            <a:pPr algn="ctr" defTabSz="1087595" fontAlgn="auto">
              <a:spcBef>
                <a:spcPts val="0"/>
              </a:spcBef>
              <a:spcAft>
                <a:spcPts val="0"/>
              </a:spcAft>
              <a:defRPr/>
            </a:pPr>
            <a:r>
              <a:rPr lang="ja-JP" altLang="en-US" sz="1600" b="1" dirty="0">
                <a:solidFill>
                  <a:srgbClr val="FF0000"/>
                </a:solidFill>
                <a:latin typeface="+mj-ea"/>
                <a:ea typeface="+mj-ea"/>
                <a:cs typeface="Meiryo UI" panose="020B0604030504040204" pitchFamily="50" charset="-128"/>
              </a:rPr>
              <a:t>課題解決分科会</a:t>
            </a:r>
            <a:endParaRPr lang="en-US" altLang="ja-JP" sz="1600" b="1" dirty="0">
              <a:solidFill>
                <a:srgbClr val="FF0000"/>
              </a:solidFill>
              <a:latin typeface="+mj-ea"/>
              <a:ea typeface="+mj-ea"/>
              <a:cs typeface="Meiryo UI" panose="020B0604030504040204" pitchFamily="50" charset="-128"/>
            </a:endParaRPr>
          </a:p>
        </p:txBody>
      </p:sp>
      <p:sp>
        <p:nvSpPr>
          <p:cNvPr id="30" name="正方形/長方形 29"/>
          <p:cNvSpPr/>
          <p:nvPr/>
        </p:nvSpPr>
        <p:spPr>
          <a:xfrm>
            <a:off x="4225434" y="5431204"/>
            <a:ext cx="1587649" cy="532952"/>
          </a:xfrm>
          <a:prstGeom prst="rect">
            <a:avLst/>
          </a:prstGeom>
          <a:solidFill>
            <a:sysClr val="window" lastClr="FFFFFF"/>
          </a:solidFill>
          <a:ln w="9525" cap="flat" cmpd="sng" algn="ctr">
            <a:solidFill>
              <a:schemeClr val="tx1"/>
            </a:solidFill>
            <a:prstDash val="solid"/>
          </a:ln>
          <a:effectLst/>
        </p:spPr>
        <p:txBody>
          <a:bodyPr vert="horz" rtlCol="0" anchor="ctr" anchorCtr="1"/>
          <a:lstStyle/>
          <a:p>
            <a:pPr algn="ctr">
              <a:defRPr/>
            </a:pPr>
            <a:r>
              <a:rPr kumimoji="0" lang="ja-JP" altLang="en-US" sz="1400" kern="0" dirty="0">
                <a:solidFill>
                  <a:prstClr val="black"/>
                </a:solidFill>
                <a:latin typeface="+mj-ea"/>
                <a:ea typeface="+mj-ea"/>
                <a:cs typeface="Meiryo UI" panose="020B0604030504040204" pitchFamily="50" charset="-128"/>
              </a:rPr>
              <a:t>規制制度改革</a:t>
            </a:r>
            <a:endParaRPr kumimoji="0" lang="en-US" altLang="ja-JP" sz="1400" kern="0" dirty="0">
              <a:solidFill>
                <a:prstClr val="black"/>
              </a:solidFill>
              <a:latin typeface="+mj-ea"/>
              <a:ea typeface="+mj-ea"/>
              <a:cs typeface="Meiryo UI" panose="020B0604030504040204" pitchFamily="50" charset="-128"/>
            </a:endParaRPr>
          </a:p>
          <a:p>
            <a:pPr algn="ctr">
              <a:defRPr/>
            </a:pPr>
            <a:r>
              <a:rPr kumimoji="0" lang="ja-JP" altLang="en-US" sz="1400" kern="0" dirty="0">
                <a:solidFill>
                  <a:prstClr val="black"/>
                </a:solidFill>
                <a:latin typeface="+mj-ea"/>
                <a:ea typeface="+mj-ea"/>
                <a:cs typeface="Meiryo UI" panose="020B0604030504040204" pitchFamily="50" charset="-128"/>
              </a:rPr>
              <a:t>ワーキングチーム</a:t>
            </a:r>
            <a:endParaRPr kumimoji="0" lang="en-US" altLang="ja-JP" sz="1400" kern="0" dirty="0">
              <a:solidFill>
                <a:prstClr val="black"/>
              </a:solidFill>
              <a:latin typeface="+mj-ea"/>
              <a:ea typeface="+mj-ea"/>
              <a:cs typeface="Meiryo UI" panose="020B0604030504040204" pitchFamily="50" charset="-128"/>
            </a:endParaRPr>
          </a:p>
        </p:txBody>
      </p:sp>
      <p:sp>
        <p:nvSpPr>
          <p:cNvPr id="31" name="正方形/長方形 30"/>
          <p:cNvSpPr/>
          <p:nvPr/>
        </p:nvSpPr>
        <p:spPr bwMode="auto">
          <a:xfrm>
            <a:off x="6175832" y="3124200"/>
            <a:ext cx="2815768" cy="634130"/>
          </a:xfrm>
          <a:prstGeom prst="rect">
            <a:avLst/>
          </a:prstGeom>
          <a:ln w="9525">
            <a:solidFill>
              <a:srgbClr val="00B0F0"/>
            </a:solidFill>
            <a:headEnd type="none" w="med" len="med"/>
            <a:tailEnd type="none" w="med" len="med"/>
          </a:ln>
          <a:effectLst/>
          <a:extLst/>
        </p:spPr>
        <p:style>
          <a:lnRef idx="1">
            <a:schemeClr val="accent5"/>
          </a:lnRef>
          <a:fillRef idx="2">
            <a:schemeClr val="accent5"/>
          </a:fillRef>
          <a:effectRef idx="1">
            <a:schemeClr val="accent5"/>
          </a:effectRef>
          <a:fontRef idx="minor">
            <a:schemeClr val="dk1"/>
          </a:fontRef>
        </p:style>
        <p:txBody>
          <a:bodyPr vert="horz" lIns="77913" tIns="38957" rIns="77913" bIns="38957" anchor="ctr"/>
          <a:lstStyle/>
          <a:p>
            <a:pPr defTabSz="1087595" fontAlgn="auto">
              <a:spcBef>
                <a:spcPts val="0"/>
              </a:spcBef>
              <a:spcAft>
                <a:spcPts val="0"/>
              </a:spcAft>
              <a:defRPr/>
            </a:pPr>
            <a:r>
              <a:rPr lang="ja-JP" altLang="en-US" sz="1400" dirty="0">
                <a:solidFill>
                  <a:schemeClr val="tx1"/>
                </a:solidFill>
                <a:latin typeface="+mj-ea"/>
                <a:ea typeface="+mj-ea"/>
                <a:cs typeface="Meiryo UI" pitchFamily="50" charset="-128"/>
              </a:rPr>
              <a:t>地方の官民データ活用推進計画に関する委員会</a:t>
            </a:r>
            <a:endParaRPr lang="en-US" altLang="ja-JP" sz="1400" dirty="0">
              <a:solidFill>
                <a:schemeClr val="tx1"/>
              </a:solidFill>
              <a:latin typeface="+mj-ea"/>
              <a:ea typeface="+mj-ea"/>
              <a:cs typeface="Meiryo UI" pitchFamily="50" charset="-128"/>
            </a:endParaRPr>
          </a:p>
          <a:p>
            <a:pPr defTabSz="1087595" fontAlgn="auto">
              <a:spcBef>
                <a:spcPts val="0"/>
              </a:spcBef>
              <a:spcAft>
                <a:spcPts val="0"/>
              </a:spcAft>
              <a:defRPr/>
            </a:pPr>
            <a:r>
              <a:rPr lang="ja-JP" altLang="en-US" sz="1100" dirty="0">
                <a:solidFill>
                  <a:prstClr val="black"/>
                </a:solidFill>
                <a:latin typeface="+mj-ea"/>
                <a:ea typeface="+mj-ea"/>
                <a:cs typeface="Meiryo UI" pitchFamily="50" charset="-128"/>
              </a:rPr>
              <a:t>会長：國領委員（慶應義塾大学）</a:t>
            </a:r>
            <a:endParaRPr lang="en-US" altLang="ja-JP" sz="1100" dirty="0">
              <a:solidFill>
                <a:prstClr val="black"/>
              </a:solidFill>
              <a:latin typeface="+mj-ea"/>
              <a:ea typeface="+mj-ea"/>
              <a:cs typeface="Meiryo UI" pitchFamily="50" charset="-128"/>
            </a:endParaRPr>
          </a:p>
        </p:txBody>
      </p:sp>
      <p:cxnSp>
        <p:nvCxnSpPr>
          <p:cNvPr id="32" name="直線コネクタ 31"/>
          <p:cNvCxnSpPr/>
          <p:nvPr/>
        </p:nvCxnSpPr>
        <p:spPr>
          <a:xfrm>
            <a:off x="560723" y="1675181"/>
            <a:ext cx="1" cy="7427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endCxn id="35" idx="0"/>
          </p:cNvCxnSpPr>
          <p:nvPr/>
        </p:nvCxnSpPr>
        <p:spPr bwMode="auto">
          <a:xfrm>
            <a:off x="583665" y="3874966"/>
            <a:ext cx="2408" cy="698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bwMode="auto">
          <a:xfrm>
            <a:off x="245376" y="2237888"/>
            <a:ext cx="702572" cy="1965717"/>
          </a:xfrm>
          <a:prstGeom prst="rect">
            <a:avLst/>
          </a:prstGeom>
          <a:ln w="9525">
            <a:solidFill>
              <a:srgbClr val="00B0F0"/>
            </a:solidFill>
            <a:headEnd type="none" w="med" len="med"/>
            <a:tailEnd type="none" w="med" len="med"/>
          </a:ln>
          <a:effectLst/>
          <a:extLst/>
        </p:spPr>
        <p:style>
          <a:lnRef idx="1">
            <a:schemeClr val="accent5"/>
          </a:lnRef>
          <a:fillRef idx="2">
            <a:schemeClr val="accent5"/>
          </a:fillRef>
          <a:effectRef idx="1">
            <a:schemeClr val="accent5"/>
          </a:effectRef>
          <a:fontRef idx="minor">
            <a:schemeClr val="dk1"/>
          </a:fontRef>
        </p:style>
        <p:txBody>
          <a:bodyPr vert="eaVert" lIns="77913" tIns="0" rIns="77913" bIns="38957" anchor="ctr"/>
          <a:lstStyle/>
          <a:p>
            <a:pPr algn="l" defTabSz="1087595" fontAlgn="auto">
              <a:spcBef>
                <a:spcPts val="0"/>
              </a:spcBef>
              <a:spcAft>
                <a:spcPts val="0"/>
              </a:spcAft>
              <a:defRPr/>
            </a:pPr>
            <a:r>
              <a:rPr lang="ja-JP" altLang="en-US" sz="1400" dirty="0">
                <a:solidFill>
                  <a:prstClr val="black"/>
                </a:solidFill>
                <a:latin typeface="+mj-ea"/>
                <a:ea typeface="+mj-ea"/>
                <a:cs typeface="Meiryo UI" panose="020B0604030504040204" pitchFamily="50" charset="-128"/>
              </a:rPr>
              <a:t> ｅガバメント閣僚会議</a:t>
            </a:r>
            <a:br>
              <a:rPr lang="en-US" altLang="ja-JP" sz="1400" dirty="0">
                <a:solidFill>
                  <a:prstClr val="black"/>
                </a:solidFill>
                <a:latin typeface="+mj-ea"/>
                <a:ea typeface="+mj-ea"/>
                <a:cs typeface="Meiryo UI" panose="020B0604030504040204" pitchFamily="50" charset="-128"/>
              </a:rPr>
            </a:br>
            <a:r>
              <a:rPr lang="en-US" altLang="ja-JP" sz="1400" dirty="0">
                <a:solidFill>
                  <a:prstClr val="black"/>
                </a:solidFill>
                <a:latin typeface="+mj-ea"/>
                <a:ea typeface="+mj-ea"/>
                <a:cs typeface="Meiryo UI" panose="020B0604030504040204" pitchFamily="50" charset="-128"/>
              </a:rPr>
              <a:t>  </a:t>
            </a:r>
            <a:r>
              <a:rPr lang="en-US" altLang="ja-JP" sz="1200" dirty="0">
                <a:solidFill>
                  <a:prstClr val="black"/>
                </a:solidFill>
                <a:latin typeface="+mj-ea"/>
                <a:ea typeface="+mj-ea"/>
                <a:cs typeface="Meiryo UI" panose="020B0604030504040204" pitchFamily="50" charset="-128"/>
              </a:rPr>
              <a:t>(</a:t>
            </a:r>
            <a:r>
              <a:rPr lang="ja-JP" altLang="en-US" sz="1200" dirty="0">
                <a:solidFill>
                  <a:prstClr val="black"/>
                </a:solidFill>
                <a:latin typeface="+mj-ea"/>
                <a:ea typeface="+mj-ea"/>
                <a:cs typeface="Meiryo UI" panose="020B0604030504040204" pitchFamily="50" charset="-128"/>
              </a:rPr>
              <a:t>議長 </a:t>
            </a:r>
            <a:r>
              <a:rPr lang="en-US" altLang="ja-JP" sz="1200" dirty="0">
                <a:solidFill>
                  <a:prstClr val="black"/>
                </a:solidFill>
                <a:latin typeface="+mj-ea"/>
                <a:ea typeface="+mj-ea"/>
                <a:cs typeface="Meiryo UI" panose="020B0604030504040204" pitchFamily="50" charset="-128"/>
              </a:rPr>
              <a:t>:</a:t>
            </a:r>
            <a:r>
              <a:rPr lang="ja-JP" altLang="en-US" sz="1200" dirty="0">
                <a:solidFill>
                  <a:prstClr val="black"/>
                </a:solidFill>
                <a:latin typeface="+mj-ea"/>
                <a:ea typeface="+mj-ea"/>
                <a:cs typeface="Meiryo UI" panose="020B0604030504040204" pitchFamily="50" charset="-128"/>
              </a:rPr>
              <a:t>菅官房長官</a:t>
            </a:r>
            <a:r>
              <a:rPr lang="en-US" altLang="ja-JP" sz="1200" dirty="0">
                <a:solidFill>
                  <a:prstClr val="black"/>
                </a:solidFill>
                <a:latin typeface="+mj-ea"/>
                <a:ea typeface="+mj-ea"/>
                <a:cs typeface="Meiryo UI" panose="020B0604030504040204" pitchFamily="50" charset="-128"/>
              </a:rPr>
              <a:t>)</a:t>
            </a:r>
            <a:endParaRPr lang="ja-JP" altLang="en-US" sz="1200" dirty="0">
              <a:solidFill>
                <a:prstClr val="black"/>
              </a:solidFill>
              <a:latin typeface="+mj-ea"/>
              <a:ea typeface="+mj-ea"/>
              <a:cs typeface="Meiryo UI" panose="020B0604030504040204" pitchFamily="50" charset="-128"/>
            </a:endParaRPr>
          </a:p>
        </p:txBody>
      </p:sp>
      <p:sp>
        <p:nvSpPr>
          <p:cNvPr id="35" name="正方形/長方形 34"/>
          <p:cNvSpPr/>
          <p:nvPr/>
        </p:nvSpPr>
        <p:spPr bwMode="auto">
          <a:xfrm>
            <a:off x="340437" y="4573539"/>
            <a:ext cx="491271" cy="1455873"/>
          </a:xfrm>
          <a:prstGeom prst="rect">
            <a:avLst/>
          </a:prstGeom>
          <a:gradFill>
            <a:gsLst>
              <a:gs pos="0">
                <a:srgbClr val="CCFFFF"/>
              </a:gs>
              <a:gs pos="100000">
                <a:schemeClr val="bg1"/>
              </a:gs>
            </a:gsLst>
          </a:gradFill>
          <a:ln>
            <a:solidFill>
              <a:srgbClr val="66FFFF"/>
            </a:solidFill>
            <a:headEnd type="none" w="med" len="med"/>
            <a:tailEnd type="none" w="med" len="med"/>
          </a:ln>
          <a:effectLst/>
          <a:extLst/>
        </p:spPr>
        <p:style>
          <a:lnRef idx="1">
            <a:schemeClr val="accent3"/>
          </a:lnRef>
          <a:fillRef idx="2">
            <a:schemeClr val="accent3"/>
          </a:fillRef>
          <a:effectRef idx="1">
            <a:schemeClr val="accent3"/>
          </a:effectRef>
          <a:fontRef idx="minor">
            <a:schemeClr val="dk1"/>
          </a:fontRef>
        </p:style>
        <p:txBody>
          <a:bodyPr vert="eaVert" lIns="77913" tIns="36000" rIns="77913" bIns="0" anchor="ctr"/>
          <a:lstStyle/>
          <a:p>
            <a:pPr algn="l" defTabSz="1087595" fontAlgn="auto">
              <a:spcBef>
                <a:spcPts val="0"/>
              </a:spcBef>
              <a:spcAft>
                <a:spcPts val="0"/>
              </a:spcAft>
              <a:defRPr/>
            </a:pPr>
            <a:r>
              <a:rPr lang="ja-JP" altLang="en-US" sz="1000" dirty="0">
                <a:solidFill>
                  <a:prstClr val="black"/>
                </a:solidFill>
                <a:latin typeface="+mj-ea"/>
                <a:ea typeface="+mj-ea"/>
                <a:cs typeface="Meiryo UI" panose="020B0604030504040204" pitchFamily="50" charset="-128"/>
              </a:rPr>
              <a:t>国・地方ＩＴ化・ＢＰＲ推進チーム</a:t>
            </a:r>
          </a:p>
        </p:txBody>
      </p:sp>
      <p:sp>
        <p:nvSpPr>
          <p:cNvPr id="36" name="正方形/長方形 35"/>
          <p:cNvSpPr/>
          <p:nvPr/>
        </p:nvSpPr>
        <p:spPr bwMode="auto">
          <a:xfrm>
            <a:off x="125350" y="757550"/>
            <a:ext cx="5432738" cy="1112614"/>
          </a:xfrm>
          <a:prstGeom prst="rect">
            <a:avLst/>
          </a:prstGeom>
          <a:ln>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lIns="77913" tIns="38957" rIns="77913" bIns="38957" anchor="ctr"/>
          <a:lstStyle/>
          <a:p>
            <a:pPr algn="l" defTabSz="1087595" fontAlgn="auto">
              <a:spcBef>
                <a:spcPts val="0"/>
              </a:spcBef>
              <a:spcAft>
                <a:spcPts val="0"/>
              </a:spcAft>
              <a:defRPr/>
            </a:pPr>
            <a:r>
              <a:rPr lang="ja-JP" altLang="en-US" sz="1600" b="1" dirty="0">
                <a:solidFill>
                  <a:srgbClr val="FF0000"/>
                </a:solidFill>
                <a:latin typeface="+mj-ea"/>
                <a:ea typeface="+mj-ea"/>
                <a:cs typeface="Meiryo UI" pitchFamily="50" charset="-128"/>
              </a:rPr>
              <a:t>高度情報通信ネットワーク社会推進戦略本部（</a:t>
            </a:r>
            <a:r>
              <a:rPr lang="en-US" altLang="ja-JP" sz="1600" b="1" dirty="0">
                <a:solidFill>
                  <a:srgbClr val="FF0000"/>
                </a:solidFill>
                <a:latin typeface="+mj-ea"/>
                <a:ea typeface="+mj-ea"/>
                <a:cs typeface="Meiryo UI" pitchFamily="50" charset="-128"/>
              </a:rPr>
              <a:t>IT</a:t>
            </a:r>
            <a:r>
              <a:rPr lang="ja-JP" altLang="en-US" sz="1600" b="1" dirty="0">
                <a:solidFill>
                  <a:srgbClr val="FF0000"/>
                </a:solidFill>
                <a:latin typeface="+mj-ea"/>
                <a:ea typeface="+mj-ea"/>
                <a:cs typeface="Meiryo UI" pitchFamily="50" charset="-128"/>
              </a:rPr>
              <a:t>本部）</a:t>
            </a:r>
            <a:endParaRPr lang="en-US" altLang="ja-JP" sz="1600" b="1" dirty="0">
              <a:solidFill>
                <a:srgbClr val="FF0000"/>
              </a:solidFill>
              <a:latin typeface="+mj-ea"/>
              <a:ea typeface="+mj-ea"/>
              <a:cs typeface="Meiryo UI" pitchFamily="50" charset="-128"/>
            </a:endParaRPr>
          </a:p>
          <a:p>
            <a:pPr algn="l" defTabSz="1087595" fontAlgn="auto">
              <a:spcBef>
                <a:spcPts val="0"/>
              </a:spcBef>
              <a:spcAft>
                <a:spcPts val="0"/>
              </a:spcAft>
              <a:defRPr/>
            </a:pPr>
            <a:endParaRPr lang="en-US" altLang="ja-JP" sz="171" dirty="0">
              <a:solidFill>
                <a:prstClr val="black"/>
              </a:solidFill>
              <a:latin typeface="+mj-ea"/>
              <a:ea typeface="+mj-ea"/>
              <a:cs typeface="Meiryo UI" pitchFamily="50" charset="-128"/>
            </a:endParaRPr>
          </a:p>
          <a:p>
            <a:pPr marL="720725" indent="-720725" algn="l" defTabSz="1087595" fontAlgn="auto">
              <a:spcBef>
                <a:spcPts val="0"/>
              </a:spcBef>
              <a:spcAft>
                <a:spcPts val="0"/>
              </a:spcAft>
              <a:defRPr/>
            </a:pPr>
            <a:r>
              <a:rPr lang="ja-JP" altLang="en-US" sz="1050" dirty="0">
                <a:solidFill>
                  <a:prstClr val="black"/>
                </a:solidFill>
                <a:latin typeface="+mj-ea"/>
                <a:ea typeface="+mj-ea"/>
                <a:cs typeface="Meiryo UI" panose="020B0604030504040204" pitchFamily="50" charset="-128"/>
              </a:rPr>
              <a:t>本 部 長 ：内閣総理大臣</a:t>
            </a:r>
          </a:p>
          <a:p>
            <a:pPr marL="720725" indent="-720725" algn="l" defTabSz="1087595" fontAlgn="auto">
              <a:spcBef>
                <a:spcPts val="0"/>
              </a:spcBef>
              <a:spcAft>
                <a:spcPts val="0"/>
              </a:spcAft>
              <a:defRPr/>
            </a:pPr>
            <a:r>
              <a:rPr lang="ja-JP" altLang="en-US" sz="1050" dirty="0">
                <a:solidFill>
                  <a:prstClr val="black"/>
                </a:solidFill>
                <a:latin typeface="+mj-ea"/>
                <a:ea typeface="+mj-ea"/>
                <a:cs typeface="Meiryo UI" panose="020B0604030504040204" pitchFamily="50" charset="-128"/>
              </a:rPr>
              <a:t>副本部長：情報通信技術</a:t>
            </a:r>
            <a:r>
              <a:rPr lang="en-US" altLang="ja-JP" sz="1050" dirty="0">
                <a:solidFill>
                  <a:prstClr val="black"/>
                </a:solidFill>
                <a:latin typeface="+mj-ea"/>
                <a:ea typeface="+mj-ea"/>
                <a:cs typeface="Meiryo UI" panose="020B0604030504040204" pitchFamily="50" charset="-128"/>
              </a:rPr>
              <a:t>(IT)</a:t>
            </a:r>
            <a:r>
              <a:rPr lang="ja-JP" altLang="en-US" sz="1050" dirty="0">
                <a:solidFill>
                  <a:prstClr val="black"/>
                </a:solidFill>
                <a:latin typeface="+mj-ea"/>
                <a:ea typeface="+mj-ea"/>
                <a:cs typeface="Meiryo UI" panose="020B0604030504040204" pitchFamily="50" charset="-128"/>
              </a:rPr>
              <a:t>政策担当大臣、内閣官房長官、総務大臣、経済産業大臣</a:t>
            </a:r>
          </a:p>
          <a:p>
            <a:pPr marL="720725" indent="-720725" algn="l" defTabSz="1087595" fontAlgn="auto">
              <a:spcBef>
                <a:spcPts val="0"/>
              </a:spcBef>
              <a:spcAft>
                <a:spcPts val="0"/>
              </a:spcAft>
              <a:defRPr/>
            </a:pPr>
            <a:r>
              <a:rPr lang="ja-JP" altLang="en-US" sz="1050" dirty="0">
                <a:solidFill>
                  <a:prstClr val="black"/>
                </a:solidFill>
                <a:latin typeface="+mj-ea"/>
                <a:ea typeface="+mj-ea"/>
                <a:cs typeface="Meiryo UI" panose="020B0604030504040204" pitchFamily="50" charset="-128"/>
              </a:rPr>
              <a:t>本 部 員 ：本部長・副本部長を除く全国務大臣、内閣情報通信政策監</a:t>
            </a:r>
            <a:r>
              <a:rPr lang="en-US" altLang="ja-JP" sz="1050" dirty="0">
                <a:solidFill>
                  <a:prstClr val="black"/>
                </a:solidFill>
                <a:latin typeface="+mj-ea"/>
                <a:ea typeface="+mj-ea"/>
                <a:cs typeface="Meiryo UI" panose="020B0604030504040204" pitchFamily="50" charset="-128"/>
              </a:rPr>
              <a:t>(</a:t>
            </a:r>
            <a:r>
              <a:rPr lang="ja-JP" altLang="en-US" sz="1050" dirty="0">
                <a:solidFill>
                  <a:prstClr val="black"/>
                </a:solidFill>
                <a:latin typeface="+mj-ea"/>
                <a:ea typeface="+mj-ea"/>
                <a:cs typeface="Meiryo UI" panose="020B0604030504040204" pitchFamily="50" charset="-128"/>
              </a:rPr>
              <a:t>政府</a:t>
            </a:r>
            <a:r>
              <a:rPr lang="en-US" altLang="ja-JP" sz="1050" dirty="0">
                <a:solidFill>
                  <a:prstClr val="black"/>
                </a:solidFill>
                <a:latin typeface="+mj-ea"/>
                <a:ea typeface="+mj-ea"/>
                <a:cs typeface="Meiryo UI" panose="020B0604030504040204" pitchFamily="50" charset="-128"/>
              </a:rPr>
              <a:t>CIO)</a:t>
            </a:r>
            <a:r>
              <a:rPr lang="ja-JP" altLang="en-US" sz="1050" dirty="0">
                <a:solidFill>
                  <a:prstClr val="black"/>
                </a:solidFill>
                <a:latin typeface="+mj-ea"/>
                <a:ea typeface="+mj-ea"/>
                <a:cs typeface="Meiryo UI" panose="020B0604030504040204" pitchFamily="50" charset="-128"/>
              </a:rPr>
              <a:t>及び有識者</a:t>
            </a:r>
            <a:endParaRPr lang="en-US" altLang="ja-JP" sz="1050" dirty="0">
              <a:solidFill>
                <a:prstClr val="black"/>
              </a:solidFill>
              <a:latin typeface="+mj-ea"/>
              <a:ea typeface="+mj-ea"/>
              <a:cs typeface="Meiryo UI" panose="020B0604030504040204" pitchFamily="50" charset="-128"/>
            </a:endParaRPr>
          </a:p>
        </p:txBody>
      </p:sp>
      <p:sp>
        <p:nvSpPr>
          <p:cNvPr id="37" name="正方形/長方形 36"/>
          <p:cNvSpPr/>
          <p:nvPr/>
        </p:nvSpPr>
        <p:spPr>
          <a:xfrm>
            <a:off x="5935191" y="6159483"/>
            <a:ext cx="1991629" cy="524753"/>
          </a:xfrm>
          <a:prstGeom prst="rect">
            <a:avLst/>
          </a:prstGeom>
          <a:solidFill>
            <a:sysClr val="window" lastClr="FFFFFF"/>
          </a:solidFill>
          <a:ln w="9525" cap="flat" cmpd="sng" algn="ctr">
            <a:solidFill>
              <a:srgbClr val="FF0000"/>
            </a:solidFill>
            <a:prstDash val="solid"/>
          </a:ln>
          <a:effectLst/>
        </p:spPr>
        <p:txBody>
          <a:bodyPr vert="horz" rtlCol="0" anchor="ctr" anchorCtr="0"/>
          <a:lstStyle/>
          <a:p>
            <a:pPr algn="ctr">
              <a:defRPr/>
            </a:pPr>
            <a:r>
              <a:rPr kumimoji="0" lang="ja-JP" altLang="en-US" sz="1200" b="1" kern="0" dirty="0">
                <a:solidFill>
                  <a:srgbClr val="FF0000"/>
                </a:solidFill>
                <a:latin typeface="+mj-ea"/>
                <a:ea typeface="+mj-ea"/>
                <a:cs typeface="Meiryo UI" panose="020B0604030504040204" pitchFamily="50" charset="-128"/>
              </a:rPr>
              <a:t>自動運転に係る制度整備</a:t>
            </a:r>
            <a:endParaRPr kumimoji="0" lang="en-US" altLang="ja-JP" sz="1200" b="1" kern="0" dirty="0">
              <a:solidFill>
                <a:srgbClr val="FF0000"/>
              </a:solidFill>
              <a:latin typeface="+mj-ea"/>
              <a:ea typeface="+mj-ea"/>
              <a:cs typeface="Meiryo UI" panose="020B0604030504040204" pitchFamily="50" charset="-128"/>
            </a:endParaRPr>
          </a:p>
          <a:p>
            <a:pPr algn="ctr">
              <a:defRPr/>
            </a:pPr>
            <a:r>
              <a:rPr kumimoji="0" lang="ja-JP" altLang="en-US" sz="1200" b="1" kern="0" dirty="0">
                <a:solidFill>
                  <a:srgbClr val="FF0000"/>
                </a:solidFill>
                <a:latin typeface="+mj-ea"/>
                <a:ea typeface="+mj-ea"/>
                <a:cs typeface="Meiryo UI" panose="020B0604030504040204" pitchFamily="50" charset="-128"/>
              </a:rPr>
              <a:t>大綱サブワーキングチーム</a:t>
            </a:r>
            <a:endParaRPr kumimoji="0" lang="en-US" altLang="ja-JP" sz="1200" b="1" kern="0" dirty="0">
              <a:solidFill>
                <a:srgbClr val="FF0000"/>
              </a:solidFill>
              <a:latin typeface="+mj-ea"/>
              <a:ea typeface="+mj-ea"/>
              <a:cs typeface="Meiryo UI" panose="020B0604030504040204" pitchFamily="50" charset="-128"/>
            </a:endParaRPr>
          </a:p>
        </p:txBody>
      </p:sp>
      <p:sp>
        <p:nvSpPr>
          <p:cNvPr id="38" name="角丸四角形 37"/>
          <p:cNvSpPr/>
          <p:nvPr/>
        </p:nvSpPr>
        <p:spPr>
          <a:xfrm>
            <a:off x="5885645" y="5331502"/>
            <a:ext cx="2125014" cy="1461184"/>
          </a:xfrm>
          <a:prstGeom prst="roundRect">
            <a:avLst>
              <a:gd name="adj" fmla="val 2754"/>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9"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19</a:t>
            </a:r>
            <a:endParaRPr kumimoji="1" lang="ja-JP" altLang="en-US" sz="1400" dirty="0">
              <a:latin typeface="+mj-ea"/>
              <a:ea typeface="+mj-ea"/>
            </a:endParaRPr>
          </a:p>
        </p:txBody>
      </p:sp>
    </p:spTree>
    <p:extLst>
      <p:ext uri="{BB962C8B-B14F-4D97-AF65-F5344CB8AC3E}">
        <p14:creationId xmlns:p14="http://schemas.microsoft.com/office/powerpoint/2010/main" val="86841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496616" y="908720"/>
            <a:ext cx="7200800" cy="5893921"/>
          </a:xfrm>
          <a:prstGeom prst="rect">
            <a:avLst/>
          </a:prstGeom>
        </p:spPr>
        <p:txBody>
          <a:bodyPr wrap="square">
            <a:spAutoFit/>
          </a:bodyPr>
          <a:lstStyle/>
          <a:p>
            <a:pPr indent="177800">
              <a:spcBef>
                <a:spcPts val="1800"/>
              </a:spcBef>
              <a:spcAft>
                <a:spcPts val="0"/>
              </a:spcAft>
            </a:pPr>
            <a:r>
              <a:rPr lang="ja-JP" altLang="en-US" b="1" kern="100" dirty="0">
                <a:latin typeface="+mj-ea"/>
                <a:ea typeface="+mj-ea"/>
                <a:cs typeface="Meiryo UI" panose="020B0604030504040204" pitchFamily="50" charset="-128"/>
              </a:rPr>
              <a:t>◎</a:t>
            </a:r>
            <a:r>
              <a:rPr lang="ja-JP" altLang="ja-JP" b="1" kern="100" dirty="0">
                <a:latin typeface="+mj-ea"/>
                <a:ea typeface="+mj-ea"/>
                <a:cs typeface="Meiryo UI" panose="020B0604030504040204" pitchFamily="50" charset="-128"/>
              </a:rPr>
              <a:t>朝倉 康夫</a:t>
            </a:r>
            <a:r>
              <a:rPr lang="en-US" altLang="ja-JP" sz="1600" kern="100" dirty="0">
                <a:latin typeface="+mj-ea"/>
                <a:ea typeface="+mj-ea"/>
                <a:cs typeface="Meiryo UI" panose="020B0604030504040204" pitchFamily="50" charset="-128"/>
              </a:rPr>
              <a:t>	</a:t>
            </a:r>
            <a:r>
              <a:rPr lang="ja-JP" altLang="en-US" sz="1600" dirty="0">
                <a:latin typeface="+mj-ea"/>
                <a:ea typeface="+mj-ea"/>
                <a:cs typeface="Meiryo UI" panose="020B0604030504040204" pitchFamily="50" charset="-128"/>
              </a:rPr>
              <a:t>東京工業大学 環境・社会理工学院 教授</a:t>
            </a:r>
            <a:endParaRPr lang="ja-JP" altLang="ja-JP" sz="1400" kern="100" dirty="0">
              <a:latin typeface="+mj-ea"/>
              <a:ea typeface="+mj-ea"/>
              <a:cs typeface="Meiryo UI" panose="020B0604030504040204" pitchFamily="50" charset="-128"/>
            </a:endParaRPr>
          </a:p>
          <a:p>
            <a:pPr indent="355600">
              <a:spcBef>
                <a:spcPts val="1800"/>
              </a:spcBef>
              <a:spcAft>
                <a:spcPts val="0"/>
              </a:spcAft>
            </a:pPr>
            <a:r>
              <a:rPr lang="ja-JP" altLang="en-US" b="1" kern="100" dirty="0">
                <a:latin typeface="+mj-ea"/>
                <a:ea typeface="+mj-ea"/>
                <a:cs typeface="Meiryo UI" panose="020B0604030504040204" pitchFamily="50" charset="-128"/>
              </a:rPr>
              <a:t> </a:t>
            </a:r>
            <a:r>
              <a:rPr lang="ja-JP" altLang="ja-JP" b="1" kern="100" dirty="0">
                <a:latin typeface="+mj-ea"/>
                <a:ea typeface="+mj-ea"/>
                <a:cs typeface="Meiryo UI" panose="020B0604030504040204" pitchFamily="50" charset="-128"/>
              </a:rPr>
              <a:t>天野 肇</a:t>
            </a:r>
            <a:r>
              <a:rPr lang="en-US" altLang="ja-JP" sz="1600" kern="100" dirty="0">
                <a:latin typeface="+mj-ea"/>
                <a:ea typeface="+mj-ea"/>
                <a:cs typeface="Meiryo UI" panose="020B0604030504040204" pitchFamily="50" charset="-128"/>
              </a:rPr>
              <a:t>	ITS Japan </a:t>
            </a:r>
            <a:r>
              <a:rPr lang="ja-JP" altLang="ja-JP" sz="1600" kern="100" dirty="0">
                <a:latin typeface="+mj-ea"/>
                <a:ea typeface="+mj-ea"/>
                <a:cs typeface="Meiryo UI" panose="020B0604030504040204" pitchFamily="50" charset="-128"/>
              </a:rPr>
              <a:t>専務理事</a:t>
            </a:r>
            <a:endParaRPr lang="ja-JP" altLang="ja-JP" sz="1400" kern="100" dirty="0">
              <a:latin typeface="+mj-ea"/>
              <a:ea typeface="+mj-ea"/>
              <a:cs typeface="Meiryo UI" panose="020B0604030504040204" pitchFamily="50" charset="-128"/>
            </a:endParaRPr>
          </a:p>
          <a:p>
            <a:pPr marL="1600200" indent="-1244600">
              <a:spcBef>
                <a:spcPts val="1800"/>
              </a:spcBef>
              <a:spcAft>
                <a:spcPts val="0"/>
              </a:spcAft>
            </a:pPr>
            <a:r>
              <a:rPr lang="en-US" altLang="ja-JP" b="1" kern="100" dirty="0">
                <a:latin typeface="+mj-ea"/>
                <a:ea typeface="+mj-ea"/>
                <a:cs typeface="Meiryo UI" panose="020B0604030504040204" pitchFamily="50" charset="-128"/>
              </a:rPr>
              <a:t> </a:t>
            </a:r>
            <a:r>
              <a:rPr lang="ja-JP" altLang="ja-JP" b="1" kern="100" dirty="0">
                <a:latin typeface="+mj-ea"/>
                <a:ea typeface="+mj-ea"/>
                <a:cs typeface="Meiryo UI" panose="020B0604030504040204" pitchFamily="50" charset="-128"/>
              </a:rPr>
              <a:t>川端 敦</a:t>
            </a:r>
            <a:r>
              <a:rPr lang="en-US" altLang="ja-JP" sz="1600" kern="100" dirty="0">
                <a:latin typeface="+mj-ea"/>
                <a:ea typeface="+mj-ea"/>
                <a:cs typeface="Meiryo UI" panose="020B0604030504040204" pitchFamily="50" charset="-128"/>
              </a:rPr>
              <a:t>		</a:t>
            </a:r>
            <a:r>
              <a:rPr lang="ja-JP" altLang="ja-JP" sz="1600" kern="100" dirty="0">
                <a:latin typeface="+mj-ea"/>
                <a:ea typeface="+mj-ea"/>
                <a:cs typeface="Meiryo UI" panose="020B0604030504040204" pitchFamily="50" charset="-128"/>
              </a:rPr>
              <a:t>日立オートモティブシステムズ株式会社 </a:t>
            </a:r>
            <a:br>
              <a:rPr lang="en-US" altLang="ja-JP" sz="1600" kern="100" dirty="0">
                <a:latin typeface="+mj-ea"/>
                <a:ea typeface="+mj-ea"/>
                <a:cs typeface="Meiryo UI" panose="020B0604030504040204" pitchFamily="50" charset="-128"/>
              </a:rPr>
            </a:br>
            <a:r>
              <a:rPr lang="en-US" altLang="ja-JP" sz="1600" kern="100" dirty="0">
                <a:latin typeface="+mj-ea"/>
                <a:ea typeface="+mj-ea"/>
                <a:cs typeface="Meiryo UI" panose="020B0604030504040204" pitchFamily="50" charset="-128"/>
              </a:rPr>
              <a:t>	</a:t>
            </a:r>
            <a:r>
              <a:rPr lang="ja-JP" altLang="ja-JP" sz="1600" kern="100" dirty="0">
                <a:latin typeface="+mj-ea"/>
                <a:ea typeface="+mj-ea"/>
                <a:cs typeface="Meiryo UI" panose="020B0604030504040204" pitchFamily="50" charset="-128"/>
              </a:rPr>
              <a:t>常務取締役</a:t>
            </a:r>
            <a:r>
              <a:rPr lang="en-US" altLang="ja-JP" sz="1600" kern="100" dirty="0">
                <a:latin typeface="+mj-ea"/>
                <a:ea typeface="+mj-ea"/>
                <a:cs typeface="Meiryo UI" panose="020B0604030504040204" pitchFamily="50" charset="-128"/>
              </a:rPr>
              <a:t> CTO </a:t>
            </a:r>
            <a:r>
              <a:rPr lang="ja-JP" altLang="ja-JP" sz="1600" kern="100" dirty="0">
                <a:latin typeface="+mj-ea"/>
                <a:ea typeface="+mj-ea"/>
                <a:cs typeface="Meiryo UI" panose="020B0604030504040204" pitchFamily="50" charset="-128"/>
              </a:rPr>
              <a:t>兼 技術開発本部長</a:t>
            </a:r>
            <a:endParaRPr lang="ja-JP" altLang="ja-JP" sz="1400" kern="100" dirty="0">
              <a:latin typeface="+mj-ea"/>
              <a:ea typeface="+mj-ea"/>
              <a:cs typeface="Meiryo UI" panose="020B0604030504040204" pitchFamily="50" charset="-128"/>
            </a:endParaRPr>
          </a:p>
          <a:p>
            <a:pPr indent="355600">
              <a:spcBef>
                <a:spcPts val="1800"/>
              </a:spcBef>
              <a:spcAft>
                <a:spcPts val="0"/>
              </a:spcAft>
            </a:pPr>
            <a:r>
              <a:rPr lang="en-US" altLang="ja-JP" b="1" kern="100" dirty="0">
                <a:latin typeface="+mj-ea"/>
                <a:ea typeface="+mj-ea"/>
                <a:cs typeface="Meiryo UI" panose="020B0604030504040204" pitchFamily="50" charset="-128"/>
              </a:rPr>
              <a:t> </a:t>
            </a:r>
            <a:r>
              <a:rPr lang="ja-JP" altLang="ja-JP" b="1" kern="100" dirty="0">
                <a:latin typeface="+mj-ea"/>
                <a:ea typeface="+mj-ea"/>
                <a:cs typeface="Meiryo UI" panose="020B0604030504040204" pitchFamily="50" charset="-128"/>
              </a:rPr>
              <a:t>川端 由美</a:t>
            </a:r>
            <a:r>
              <a:rPr lang="en-US" altLang="ja-JP" sz="1600" kern="100" dirty="0">
                <a:latin typeface="+mj-ea"/>
                <a:ea typeface="+mj-ea"/>
                <a:cs typeface="Meiryo UI" panose="020B0604030504040204" pitchFamily="50" charset="-128"/>
              </a:rPr>
              <a:t>	</a:t>
            </a:r>
            <a:r>
              <a:rPr lang="ja-JP" altLang="ja-JP" sz="1600" kern="0" dirty="0">
                <a:latin typeface="+mj-ea"/>
                <a:ea typeface="+mj-ea"/>
                <a:cs typeface="Meiryo UI" panose="020B0604030504040204" pitchFamily="50" charset="-128"/>
              </a:rPr>
              <a:t>ジャーナリスト（自動車評論家、環境ジャーナリスト）</a:t>
            </a:r>
            <a:endParaRPr lang="ja-JP" altLang="ja-JP" sz="1400" kern="100" dirty="0">
              <a:latin typeface="+mj-ea"/>
              <a:ea typeface="+mj-ea"/>
              <a:cs typeface="Meiryo UI" panose="020B0604030504040204" pitchFamily="50" charset="-128"/>
            </a:endParaRPr>
          </a:p>
          <a:p>
            <a:pPr marL="1600200" indent="-1244600">
              <a:spcBef>
                <a:spcPts val="1800"/>
              </a:spcBef>
              <a:spcAft>
                <a:spcPts val="0"/>
              </a:spcAft>
            </a:pPr>
            <a:r>
              <a:rPr lang="en-US" altLang="ja-JP" b="1" kern="100" dirty="0">
                <a:latin typeface="+mj-ea"/>
                <a:ea typeface="+mj-ea"/>
                <a:cs typeface="Meiryo UI" panose="020B0604030504040204" pitchFamily="50" charset="-128"/>
              </a:rPr>
              <a:t> </a:t>
            </a:r>
            <a:r>
              <a:rPr lang="ja-JP" altLang="ja-JP" b="1" kern="100" dirty="0">
                <a:latin typeface="+mj-ea"/>
                <a:ea typeface="+mj-ea"/>
                <a:cs typeface="Meiryo UI" panose="020B0604030504040204" pitchFamily="50" charset="-128"/>
              </a:rPr>
              <a:t>葛巻 清吾</a:t>
            </a:r>
            <a:r>
              <a:rPr lang="en-US" altLang="ja-JP" sz="1600" kern="100" dirty="0">
                <a:latin typeface="+mj-ea"/>
                <a:ea typeface="+mj-ea"/>
                <a:cs typeface="Meiryo UI" panose="020B0604030504040204" pitchFamily="50" charset="-128"/>
              </a:rPr>
              <a:t>		</a:t>
            </a:r>
            <a:r>
              <a:rPr lang="ja-JP" altLang="ja-JP" sz="1600" kern="100" dirty="0">
                <a:latin typeface="+mj-ea"/>
                <a:ea typeface="+mj-ea"/>
                <a:cs typeface="Meiryo UI" panose="020B0604030504040204" pitchFamily="50" charset="-128"/>
              </a:rPr>
              <a:t>戦略的イノベーション創造プログラム（</a:t>
            </a:r>
            <a:r>
              <a:rPr lang="en-US" altLang="ja-JP" sz="1600" kern="100" dirty="0">
                <a:latin typeface="+mj-ea"/>
                <a:ea typeface="+mj-ea"/>
                <a:cs typeface="Meiryo UI" panose="020B0604030504040204" pitchFamily="50" charset="-128"/>
              </a:rPr>
              <a:t>SIP</a:t>
            </a:r>
            <a:r>
              <a:rPr lang="ja-JP" altLang="ja-JP" sz="1600" kern="100" dirty="0">
                <a:latin typeface="+mj-ea"/>
                <a:ea typeface="+mj-ea"/>
                <a:cs typeface="Meiryo UI" panose="020B0604030504040204" pitchFamily="50" charset="-128"/>
              </a:rPr>
              <a:t>）</a:t>
            </a:r>
            <a:br>
              <a:rPr lang="en-US" altLang="ja-JP" sz="1600" kern="100" dirty="0">
                <a:latin typeface="+mj-ea"/>
                <a:ea typeface="+mj-ea"/>
                <a:cs typeface="Meiryo UI" panose="020B0604030504040204" pitchFamily="50" charset="-128"/>
              </a:rPr>
            </a:br>
            <a:r>
              <a:rPr lang="en-US" altLang="ja-JP" sz="1600" kern="100" dirty="0">
                <a:latin typeface="+mj-ea"/>
                <a:ea typeface="+mj-ea"/>
                <a:cs typeface="Meiryo UI" panose="020B0604030504040204" pitchFamily="50" charset="-128"/>
              </a:rPr>
              <a:t>	</a:t>
            </a:r>
            <a:r>
              <a:rPr lang="ja-JP" altLang="ja-JP" sz="1600" kern="100" dirty="0">
                <a:latin typeface="+mj-ea"/>
                <a:ea typeface="+mj-ea"/>
                <a:cs typeface="Meiryo UI" panose="020B0604030504040204" pitchFamily="50" charset="-128"/>
              </a:rPr>
              <a:t>自動走行システム プログラムディレクター（</a:t>
            </a:r>
            <a:r>
              <a:rPr lang="en-US" altLang="ja-JP" sz="1600" kern="100" dirty="0">
                <a:latin typeface="+mj-ea"/>
                <a:ea typeface="+mj-ea"/>
                <a:cs typeface="Meiryo UI" panose="020B0604030504040204" pitchFamily="50" charset="-128"/>
              </a:rPr>
              <a:t>PD</a:t>
            </a:r>
            <a:r>
              <a:rPr lang="ja-JP" altLang="ja-JP" sz="1600" kern="100" dirty="0">
                <a:latin typeface="+mj-ea"/>
                <a:ea typeface="+mj-ea"/>
                <a:cs typeface="Meiryo UI" panose="020B0604030504040204" pitchFamily="50" charset="-128"/>
              </a:rPr>
              <a:t>）</a:t>
            </a:r>
            <a:endParaRPr lang="ja-JP" altLang="ja-JP" sz="1400" kern="100" dirty="0">
              <a:latin typeface="+mj-ea"/>
              <a:ea typeface="+mj-ea"/>
              <a:cs typeface="Meiryo UI" panose="020B0604030504040204" pitchFamily="50" charset="-128"/>
            </a:endParaRPr>
          </a:p>
          <a:p>
            <a:pPr marL="1600200" indent="-1244600">
              <a:spcBef>
                <a:spcPts val="1800"/>
              </a:spcBef>
              <a:spcAft>
                <a:spcPts val="0"/>
              </a:spcAft>
            </a:pPr>
            <a:r>
              <a:rPr lang="en-US" altLang="ja-JP" b="1" kern="100" dirty="0">
                <a:latin typeface="+mj-ea"/>
                <a:ea typeface="+mj-ea"/>
                <a:cs typeface="Meiryo UI" panose="020B0604030504040204" pitchFamily="50" charset="-128"/>
              </a:rPr>
              <a:t> </a:t>
            </a:r>
            <a:r>
              <a:rPr lang="ja-JP" altLang="ja-JP" b="1" kern="100" dirty="0">
                <a:latin typeface="+mj-ea"/>
                <a:ea typeface="+mj-ea"/>
                <a:cs typeface="Meiryo UI" panose="020B0604030504040204" pitchFamily="50" charset="-128"/>
              </a:rPr>
              <a:t>須田 義大</a:t>
            </a:r>
            <a:r>
              <a:rPr lang="en-US" altLang="ja-JP" sz="1600" kern="100" dirty="0">
                <a:latin typeface="+mj-ea"/>
                <a:ea typeface="+mj-ea"/>
                <a:cs typeface="Meiryo UI" panose="020B0604030504040204" pitchFamily="50" charset="-128"/>
              </a:rPr>
              <a:t>		</a:t>
            </a:r>
            <a:r>
              <a:rPr lang="ja-JP" altLang="ja-JP" sz="1600" kern="0" dirty="0">
                <a:latin typeface="+mj-ea"/>
                <a:ea typeface="+mj-ea"/>
                <a:cs typeface="Meiryo UI" panose="020B0604030504040204" pitchFamily="50" charset="-128"/>
              </a:rPr>
              <a:t>東京大学 教授、</a:t>
            </a:r>
            <a:br>
              <a:rPr lang="en-US" altLang="ja-JP" sz="1600" kern="0" dirty="0">
                <a:latin typeface="+mj-ea"/>
                <a:ea typeface="+mj-ea"/>
                <a:cs typeface="Meiryo UI" panose="020B0604030504040204" pitchFamily="50" charset="-128"/>
              </a:rPr>
            </a:br>
            <a:r>
              <a:rPr lang="en-US" altLang="ja-JP" sz="1600" kern="0" dirty="0">
                <a:latin typeface="+mj-ea"/>
                <a:ea typeface="+mj-ea"/>
                <a:cs typeface="Meiryo UI" panose="020B0604030504040204" pitchFamily="50" charset="-128"/>
              </a:rPr>
              <a:t>	</a:t>
            </a:r>
            <a:r>
              <a:rPr lang="ja-JP" altLang="ja-JP" sz="1600" kern="0" spc="5" dirty="0">
                <a:latin typeface="+mj-ea"/>
                <a:ea typeface="+mj-ea"/>
                <a:cs typeface="Meiryo UI" panose="020B0604030504040204" pitchFamily="50" charset="-128"/>
              </a:rPr>
              <a:t>生産技術研究所 次世代モビリティ研究センター長</a:t>
            </a:r>
            <a:endParaRPr lang="ja-JP" altLang="ja-JP" sz="1400" kern="100" dirty="0">
              <a:latin typeface="+mj-ea"/>
              <a:ea typeface="+mj-ea"/>
              <a:cs typeface="Meiryo UI" panose="020B0604030504040204" pitchFamily="50" charset="-128"/>
            </a:endParaRPr>
          </a:p>
          <a:p>
            <a:pPr indent="355600">
              <a:spcBef>
                <a:spcPts val="1800"/>
              </a:spcBef>
              <a:spcAft>
                <a:spcPts val="0"/>
              </a:spcAft>
            </a:pPr>
            <a:r>
              <a:rPr lang="en-US" altLang="ja-JP" b="1" kern="100" dirty="0">
                <a:latin typeface="+mj-ea"/>
                <a:ea typeface="+mj-ea"/>
                <a:cs typeface="Meiryo UI" panose="020B0604030504040204" pitchFamily="50" charset="-128"/>
              </a:rPr>
              <a:t> </a:t>
            </a:r>
            <a:r>
              <a:rPr lang="ja-JP" altLang="ja-JP" b="1" kern="100" dirty="0">
                <a:latin typeface="+mj-ea"/>
                <a:ea typeface="+mj-ea"/>
                <a:cs typeface="Meiryo UI" panose="020B0604030504040204" pitchFamily="50" charset="-128"/>
              </a:rPr>
              <a:t>時津 直樹</a:t>
            </a:r>
            <a:r>
              <a:rPr lang="en-US" altLang="ja-JP" sz="1600" kern="100" dirty="0">
                <a:latin typeface="+mj-ea"/>
                <a:ea typeface="+mj-ea"/>
                <a:cs typeface="Meiryo UI" panose="020B0604030504040204" pitchFamily="50" charset="-128"/>
              </a:rPr>
              <a:t>	</a:t>
            </a:r>
            <a:r>
              <a:rPr lang="ja-JP" altLang="ja-JP" sz="1600" kern="100" dirty="0">
                <a:latin typeface="+mj-ea"/>
                <a:ea typeface="+mj-ea"/>
                <a:cs typeface="Meiryo UI" panose="020B0604030504040204" pitchFamily="50" charset="-128"/>
              </a:rPr>
              <a:t>インターネット</a:t>
            </a:r>
            <a:r>
              <a:rPr lang="en-US" altLang="ja-JP" sz="1600" kern="100" dirty="0">
                <a:latin typeface="+mj-ea"/>
                <a:ea typeface="+mj-ea"/>
                <a:cs typeface="Meiryo UI" panose="020B0604030504040204" pitchFamily="50" charset="-128"/>
              </a:rPr>
              <a:t>ITS</a:t>
            </a:r>
            <a:r>
              <a:rPr lang="ja-JP" altLang="ja-JP" sz="1600" kern="100" dirty="0">
                <a:latin typeface="+mj-ea"/>
                <a:ea typeface="+mj-ea"/>
                <a:cs typeface="Meiryo UI" panose="020B0604030504040204" pitchFamily="50" charset="-128"/>
              </a:rPr>
              <a:t>協議会 事務局長</a:t>
            </a:r>
            <a:endParaRPr lang="ja-JP" altLang="ja-JP" sz="1400" kern="100" dirty="0">
              <a:latin typeface="+mj-ea"/>
              <a:ea typeface="+mj-ea"/>
              <a:cs typeface="Meiryo UI" panose="020B0604030504040204" pitchFamily="50" charset="-128"/>
            </a:endParaRPr>
          </a:p>
          <a:p>
            <a:pPr marL="1600200" indent="-1244600">
              <a:spcBef>
                <a:spcPts val="1800"/>
              </a:spcBef>
              <a:spcAft>
                <a:spcPts val="0"/>
              </a:spcAft>
            </a:pPr>
            <a:r>
              <a:rPr lang="en-US" altLang="ja-JP" b="1" kern="100" dirty="0">
                <a:latin typeface="+mj-ea"/>
                <a:ea typeface="+mj-ea"/>
                <a:cs typeface="Meiryo UI" panose="020B0604030504040204" pitchFamily="50" charset="-128"/>
              </a:rPr>
              <a:t> </a:t>
            </a:r>
            <a:r>
              <a:rPr lang="ja-JP" altLang="ja-JP" b="1" kern="100" dirty="0">
                <a:latin typeface="+mj-ea"/>
                <a:ea typeface="+mj-ea"/>
                <a:cs typeface="Meiryo UI" panose="020B0604030504040204" pitchFamily="50" charset="-128"/>
              </a:rPr>
              <a:t>中島 宏</a:t>
            </a:r>
            <a:r>
              <a:rPr lang="en-US" altLang="ja-JP" sz="1600" kern="100" dirty="0">
                <a:latin typeface="+mj-ea"/>
                <a:ea typeface="+mj-ea"/>
                <a:cs typeface="Meiryo UI" panose="020B0604030504040204" pitchFamily="50" charset="-128"/>
              </a:rPr>
              <a:t>		</a:t>
            </a:r>
            <a:r>
              <a:rPr lang="ja-JP" altLang="ja-JP" sz="1600" kern="100" dirty="0">
                <a:latin typeface="+mj-ea"/>
                <a:ea typeface="+mj-ea"/>
                <a:cs typeface="Meiryo UI" panose="020B0604030504040204" pitchFamily="50" charset="-128"/>
              </a:rPr>
              <a:t>株式会社ディー・エヌ・エー</a:t>
            </a:r>
            <a:br>
              <a:rPr lang="en-US" altLang="ja-JP" sz="1600" kern="0" dirty="0">
                <a:latin typeface="+mj-ea"/>
                <a:ea typeface="+mj-ea"/>
                <a:cs typeface="Meiryo UI" panose="020B0604030504040204" pitchFamily="50" charset="-128"/>
              </a:rPr>
            </a:br>
            <a:r>
              <a:rPr lang="en-US" altLang="ja-JP" sz="1600" kern="0" dirty="0">
                <a:latin typeface="+mj-ea"/>
                <a:ea typeface="+mj-ea"/>
                <a:cs typeface="Meiryo UI" panose="020B0604030504040204" pitchFamily="50" charset="-128"/>
              </a:rPr>
              <a:t>	</a:t>
            </a:r>
            <a:r>
              <a:rPr lang="ja-JP" altLang="ja-JP" sz="1600" kern="100" dirty="0">
                <a:latin typeface="+mj-ea"/>
                <a:ea typeface="+mj-ea"/>
                <a:cs typeface="Meiryo UI" panose="020B0604030504040204" pitchFamily="50" charset="-128"/>
              </a:rPr>
              <a:t>執行役員　オートモーティブ事業部長</a:t>
            </a:r>
            <a:endParaRPr lang="ja-JP" altLang="ja-JP" sz="1400" kern="100" dirty="0">
              <a:latin typeface="+mj-ea"/>
              <a:ea typeface="+mj-ea"/>
              <a:cs typeface="Meiryo UI" panose="020B0604030504040204" pitchFamily="50" charset="-128"/>
            </a:endParaRPr>
          </a:p>
          <a:p>
            <a:pPr indent="355600">
              <a:spcBef>
                <a:spcPts val="1800"/>
              </a:spcBef>
              <a:spcAft>
                <a:spcPts val="0"/>
              </a:spcAft>
            </a:pPr>
            <a:r>
              <a:rPr lang="en-US" altLang="ja-JP" b="1" kern="100" dirty="0">
                <a:latin typeface="+mj-ea"/>
                <a:ea typeface="+mj-ea"/>
                <a:cs typeface="Meiryo UI" panose="020B0604030504040204" pitchFamily="50" charset="-128"/>
              </a:rPr>
              <a:t> </a:t>
            </a:r>
            <a:r>
              <a:rPr lang="ja-JP" altLang="ja-JP" b="1" kern="100" dirty="0">
                <a:latin typeface="+mj-ea"/>
                <a:ea typeface="+mj-ea"/>
                <a:cs typeface="Meiryo UI" panose="020B0604030504040204" pitchFamily="50" charset="-128"/>
              </a:rPr>
              <a:t>藤原 靜雄</a:t>
            </a:r>
            <a:r>
              <a:rPr lang="en-US" altLang="ja-JP" sz="1600" kern="100" dirty="0">
                <a:latin typeface="+mj-ea"/>
                <a:ea typeface="+mj-ea"/>
                <a:cs typeface="Meiryo UI" panose="020B0604030504040204" pitchFamily="50" charset="-128"/>
              </a:rPr>
              <a:t>	</a:t>
            </a:r>
            <a:r>
              <a:rPr lang="ja-JP" altLang="ja-JP" sz="1600" kern="100" dirty="0">
                <a:latin typeface="+mj-ea"/>
                <a:ea typeface="+mj-ea"/>
                <a:cs typeface="Meiryo UI" panose="020B0604030504040204" pitchFamily="50" charset="-128"/>
              </a:rPr>
              <a:t>中央大学大学院　法務研究科教授</a:t>
            </a:r>
            <a:endParaRPr lang="ja-JP" altLang="ja-JP" sz="1400" kern="100" dirty="0">
              <a:latin typeface="+mj-ea"/>
              <a:ea typeface="+mj-ea"/>
              <a:cs typeface="Meiryo UI" panose="020B0604030504040204" pitchFamily="50" charset="-128"/>
            </a:endParaRPr>
          </a:p>
          <a:p>
            <a:pPr indent="355600">
              <a:spcBef>
                <a:spcPts val="1800"/>
              </a:spcBef>
              <a:spcAft>
                <a:spcPts val="0"/>
              </a:spcAft>
            </a:pPr>
            <a:r>
              <a:rPr lang="en-US" altLang="ja-JP" b="1" kern="100" dirty="0">
                <a:latin typeface="+mj-ea"/>
                <a:ea typeface="+mj-ea"/>
                <a:cs typeface="Meiryo UI" panose="020B0604030504040204" pitchFamily="50" charset="-128"/>
              </a:rPr>
              <a:t> </a:t>
            </a:r>
            <a:r>
              <a:rPr lang="ja-JP" altLang="ja-JP" b="1" kern="100" dirty="0">
                <a:latin typeface="+mj-ea"/>
                <a:ea typeface="+mj-ea"/>
                <a:cs typeface="Meiryo UI" panose="020B0604030504040204" pitchFamily="50" charset="-128"/>
              </a:rPr>
              <a:t>横山 利夫</a:t>
            </a:r>
            <a:r>
              <a:rPr lang="en-US" altLang="ja-JP" sz="1600" kern="100" dirty="0">
                <a:latin typeface="+mj-ea"/>
                <a:ea typeface="+mj-ea"/>
                <a:cs typeface="Meiryo UI" panose="020B0604030504040204" pitchFamily="50" charset="-128"/>
              </a:rPr>
              <a:t>	</a:t>
            </a:r>
            <a:r>
              <a:rPr lang="ja-JP" altLang="ja-JP" sz="1600" kern="100" dirty="0">
                <a:latin typeface="+mj-ea"/>
                <a:ea typeface="+mj-ea"/>
                <a:cs typeface="Meiryo UI" panose="020B0604030504040204" pitchFamily="50" charset="-128"/>
              </a:rPr>
              <a:t>日本自動車工業会 自動運転検討会主査</a:t>
            </a:r>
            <a:endParaRPr lang="ja-JP" altLang="ja-JP" sz="1400" kern="100" dirty="0">
              <a:latin typeface="+mj-ea"/>
              <a:ea typeface="+mj-ea"/>
              <a:cs typeface="Meiryo UI" panose="020B0604030504040204" pitchFamily="50" charset="-128"/>
            </a:endParaRPr>
          </a:p>
        </p:txBody>
      </p:sp>
      <p:sp>
        <p:nvSpPr>
          <p:cNvPr id="5" name="タイトル 1"/>
          <p:cNvSpPr txBox="1">
            <a:spLocks/>
          </p:cNvSpPr>
          <p:nvPr>
            <p:custDataLst>
              <p:tags r:id="rId1"/>
            </p:custDataLst>
          </p:nvPr>
        </p:nvSpPr>
        <p:spPr bwMode="auto">
          <a:xfrm>
            <a:off x="-152400" y="-76200"/>
            <a:ext cx="10012722" cy="63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2pPr>
            <a:lvl3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3pPr>
            <a:lvl4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4pPr>
            <a:lvl5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Tw Cen MT" pitchFamily="34" charset="0"/>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Tw Cen MT" pitchFamily="34" charset="0"/>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Tw Cen MT" pitchFamily="34" charset="0"/>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Tw Cen MT" pitchFamily="34" charset="0"/>
                <a:ea typeface="HGPｺﾞｼｯｸE" pitchFamily="50" charset="-128"/>
              </a:defRPr>
            </a:lvl9pPr>
          </a:lstStyle>
          <a:p>
            <a:pPr lvl="0" algn="ctr" eaLnBrk="1" hangingPunct="1">
              <a:defRPr/>
            </a:pPr>
            <a:r>
              <a:rPr kumimoji="1" lang="ja-JP" altLang="en-US" sz="2400" b="1" i="0" u="none" strike="noStrike" kern="1200" cap="none" spc="0" normalizeH="0" baseline="0" noProof="0" dirty="0">
                <a:ln>
                  <a:noFill/>
                </a:ln>
                <a:solidFill>
                  <a:schemeClr val="tx1"/>
                </a:solidFill>
                <a:effectLst/>
                <a:uLnTx/>
                <a:uFillTx/>
                <a:latin typeface="+mj-ea"/>
                <a:cs typeface="Meiryo UI" panose="020B0604030504040204" pitchFamily="50" charset="-128"/>
              </a:rPr>
              <a:t>道路交通ワーキングチーム　構成員</a:t>
            </a:r>
          </a:p>
        </p:txBody>
      </p:sp>
      <p:sp>
        <p:nvSpPr>
          <p:cNvPr id="6" name="正方形/長方形 5"/>
          <p:cNvSpPr/>
          <p:nvPr/>
        </p:nvSpPr>
        <p:spPr>
          <a:xfrm>
            <a:off x="6400800" y="692696"/>
            <a:ext cx="2755883" cy="307777"/>
          </a:xfrm>
          <a:prstGeom prst="rect">
            <a:avLst/>
          </a:prstGeom>
        </p:spPr>
        <p:txBody>
          <a:bodyPr wrap="none">
            <a:spAutoFit/>
          </a:bodyPr>
          <a:lstStyle/>
          <a:p>
            <a:pPr algn="r">
              <a:spcAft>
                <a:spcPts val="0"/>
              </a:spcAft>
            </a:pPr>
            <a:r>
              <a:rPr lang="ja-JP" altLang="ja-JP" sz="1400" kern="100" dirty="0">
                <a:latin typeface="+mj-ea"/>
                <a:ea typeface="+mj-ea"/>
                <a:cs typeface="Meiryo UI" panose="020B0604030504040204" pitchFamily="50" charset="-128"/>
              </a:rPr>
              <a:t>（五十音順、</a:t>
            </a:r>
            <a:r>
              <a:rPr lang="ja-JP" altLang="en-US" sz="1400" kern="100" dirty="0">
                <a:latin typeface="+mj-ea"/>
                <a:ea typeface="+mj-ea"/>
                <a:cs typeface="Meiryo UI" panose="020B0604030504040204" pitchFamily="50" charset="-128"/>
              </a:rPr>
              <a:t>敬称略、</a:t>
            </a:r>
            <a:r>
              <a:rPr lang="ja-JP" altLang="ja-JP" sz="1400" kern="100" dirty="0">
                <a:latin typeface="+mj-ea"/>
                <a:ea typeface="+mj-ea"/>
                <a:cs typeface="Meiryo UI" panose="020B0604030504040204" pitchFamily="50" charset="-128"/>
              </a:rPr>
              <a:t>◎：主査）</a:t>
            </a:r>
            <a:endParaRPr lang="ja-JP" altLang="ja-JP" sz="1200" kern="100" dirty="0">
              <a:latin typeface="+mj-ea"/>
              <a:ea typeface="+mj-ea"/>
              <a:cs typeface="Meiryo UI" panose="020B0604030504040204" pitchFamily="50" charset="-128"/>
            </a:endParaRPr>
          </a:p>
        </p:txBody>
      </p:sp>
      <p:sp>
        <p:nvSpPr>
          <p:cNvPr id="7"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20</a:t>
            </a:r>
            <a:endParaRPr kumimoji="1" lang="ja-JP" altLang="en-US" sz="1400" dirty="0">
              <a:latin typeface="+mj-ea"/>
              <a:ea typeface="+mj-ea"/>
            </a:endParaRPr>
          </a:p>
        </p:txBody>
      </p:sp>
    </p:spTree>
    <p:extLst>
      <p:ext uri="{BB962C8B-B14F-4D97-AF65-F5344CB8AC3E}">
        <p14:creationId xmlns:p14="http://schemas.microsoft.com/office/powerpoint/2010/main" val="127682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400" b="1" kern="100" dirty="0">
                <a:solidFill>
                  <a:prstClr val="black"/>
                </a:solidFill>
                <a:latin typeface="+mj-ea"/>
                <a:ea typeface="+mj-ea"/>
                <a:cs typeface="Meiryo UI" panose="020B0604030504040204" pitchFamily="50" charset="-128"/>
              </a:rPr>
              <a:t>目次</a:t>
            </a:r>
            <a:endParaRPr lang="ja-JP" altLang="ja-JP" sz="2400" b="1" kern="100" dirty="0">
              <a:solidFill>
                <a:prstClr val="black"/>
              </a:solidFill>
              <a:latin typeface="+mj-ea"/>
              <a:ea typeface="+mj-ea"/>
              <a:cs typeface="Meiryo UI" panose="020B0604030504040204" pitchFamily="50" charset="-128"/>
            </a:endParaRPr>
          </a:p>
        </p:txBody>
      </p:sp>
      <p:sp>
        <p:nvSpPr>
          <p:cNvPr id="13" name="コンテンツ プレースホルダー 12"/>
          <p:cNvSpPr>
            <a:spLocks noGrp="1"/>
          </p:cNvSpPr>
          <p:nvPr>
            <p:ph idx="1"/>
          </p:nvPr>
        </p:nvSpPr>
        <p:spPr>
          <a:xfrm>
            <a:off x="457200" y="1371600"/>
            <a:ext cx="8229600" cy="2924633"/>
          </a:xfrm>
        </p:spPr>
        <p:txBody>
          <a:bodyPr>
            <a:normAutofit/>
          </a:bodyPr>
          <a:lstStyle/>
          <a:p>
            <a:pPr>
              <a:buFont typeface="Wingdings" panose="05000000000000000000" pitchFamily="2" charset="2"/>
              <a:buChar char="n"/>
            </a:pPr>
            <a:r>
              <a:rPr lang="ja-JP" altLang="en-US" sz="2585" dirty="0">
                <a:latin typeface="+mj-ea"/>
                <a:ea typeface="+mj-ea"/>
                <a:cs typeface="Meiryo UI" panose="020B0604030504040204" pitchFamily="50" charset="-128"/>
              </a:rPr>
              <a:t>１．自動運転の実現に向けた背景</a:t>
            </a:r>
            <a:endParaRPr lang="en-US" altLang="ja-JP" sz="2585" dirty="0">
              <a:latin typeface="+mj-ea"/>
              <a:ea typeface="+mj-ea"/>
              <a:cs typeface="Meiryo UI" panose="020B0604030504040204" pitchFamily="50" charset="-128"/>
            </a:endParaRPr>
          </a:p>
          <a:p>
            <a:pPr>
              <a:buFont typeface="Wingdings" panose="05000000000000000000" pitchFamily="2" charset="2"/>
              <a:buChar char="n"/>
            </a:pPr>
            <a:r>
              <a:rPr lang="ja-JP" altLang="en-US" sz="2585" dirty="0">
                <a:solidFill>
                  <a:schemeClr val="bg1">
                    <a:lumMod val="65000"/>
                  </a:schemeClr>
                </a:solidFill>
                <a:latin typeface="+mj-ea"/>
                <a:ea typeface="+mj-ea"/>
                <a:cs typeface="Meiryo UI" panose="020B0604030504040204" pitchFamily="50" charset="-128"/>
              </a:rPr>
              <a:t>２．米国での動き</a:t>
            </a:r>
            <a:endParaRPr lang="en-US" altLang="ja-JP" sz="2585" dirty="0">
              <a:solidFill>
                <a:schemeClr val="bg1">
                  <a:lumMod val="65000"/>
                </a:schemeClr>
              </a:solidFill>
              <a:latin typeface="+mj-ea"/>
              <a:ea typeface="+mj-ea"/>
              <a:cs typeface="Meiryo UI" panose="020B0604030504040204" pitchFamily="50" charset="-128"/>
            </a:endParaRPr>
          </a:p>
          <a:p>
            <a:pPr>
              <a:buFont typeface="Wingdings" panose="05000000000000000000" pitchFamily="2" charset="2"/>
              <a:buChar char="n"/>
            </a:pPr>
            <a:r>
              <a:rPr lang="ja-JP" altLang="en-US" sz="2585" dirty="0">
                <a:solidFill>
                  <a:schemeClr val="bg1">
                    <a:lumMod val="65000"/>
                  </a:schemeClr>
                </a:solidFill>
                <a:latin typeface="+mj-ea"/>
                <a:ea typeface="+mj-ea"/>
                <a:cs typeface="Meiryo UI" panose="020B0604030504040204" pitchFamily="50" charset="-128"/>
              </a:rPr>
              <a:t>３．国内の自動運転実用化に向けた政府の取組み</a:t>
            </a:r>
            <a:endParaRPr lang="en-US" altLang="ja-JP" sz="2585" dirty="0">
              <a:solidFill>
                <a:schemeClr val="bg1">
                  <a:lumMod val="65000"/>
                </a:schemeClr>
              </a:solidFill>
              <a:latin typeface="+mj-ea"/>
              <a:ea typeface="+mj-ea"/>
              <a:cs typeface="Meiryo UI" panose="020B0604030504040204" pitchFamily="50" charset="-128"/>
            </a:endParaRPr>
          </a:p>
          <a:p>
            <a:pPr>
              <a:buFont typeface="Wingdings" panose="05000000000000000000" pitchFamily="2" charset="2"/>
              <a:buChar char="n"/>
            </a:pPr>
            <a:endParaRPr lang="en-US" altLang="ja-JP" sz="2585" dirty="0">
              <a:solidFill>
                <a:schemeClr val="bg1">
                  <a:lumMod val="65000"/>
                </a:schemeClr>
              </a:solidFill>
              <a:latin typeface="+mj-ea"/>
              <a:ea typeface="+mj-ea"/>
              <a:cs typeface="Meiryo UI" panose="020B0604030504040204" pitchFamily="50" charset="-128"/>
            </a:endParaRPr>
          </a:p>
          <a:p>
            <a:pPr marL="683788" lvl="1" indent="-342900">
              <a:buFont typeface="Arial" panose="020B0604020202020204" pitchFamily="34" charset="0"/>
              <a:buChar char="•"/>
            </a:pPr>
            <a:r>
              <a:rPr lang="ja-JP" altLang="en-US" sz="2244" dirty="0">
                <a:latin typeface="+mj-ea"/>
                <a:ea typeface="+mj-ea"/>
                <a:cs typeface="Meiryo UI" panose="020B0604030504040204" pitchFamily="50" charset="-128"/>
              </a:rPr>
              <a:t>自動運転に係る社会的期待</a:t>
            </a:r>
            <a:endParaRPr lang="en-US" altLang="ja-JP" sz="2244" dirty="0">
              <a:latin typeface="+mj-ea"/>
              <a:ea typeface="+mj-ea"/>
              <a:cs typeface="Meiryo UI" panose="020B0604030504040204" pitchFamily="50" charset="-128"/>
            </a:endParaRPr>
          </a:p>
        </p:txBody>
      </p:sp>
      <p:sp>
        <p:nvSpPr>
          <p:cNvPr id="4" name="スライド番号プレースホルダー 3"/>
          <p:cNvSpPr>
            <a:spLocks noGrp="1"/>
          </p:cNvSpPr>
          <p:nvPr>
            <p:ph type="sldNum" sz="quarter" idx="12"/>
          </p:nvPr>
        </p:nvSpPr>
        <p:spPr>
          <a:xfrm>
            <a:off x="6248400" y="6553200"/>
            <a:ext cx="2844800" cy="233363"/>
          </a:xfrm>
        </p:spPr>
        <p:txBody>
          <a:bodyPr/>
          <a:lstStyle/>
          <a:p>
            <a:fld id="{609DC13A-E70B-4142-8DD3-9BF1F6BF8F15}" type="slidenum">
              <a:rPr kumimoji="1" lang="ja-JP" altLang="en-US" sz="1400" smtClean="0">
                <a:latin typeface="+mj-ea"/>
                <a:ea typeface="+mj-ea"/>
              </a:rPr>
              <a:t>2</a:t>
            </a:fld>
            <a:endParaRPr kumimoji="1" lang="ja-JP" altLang="en-US" sz="1400" dirty="0">
              <a:latin typeface="+mj-ea"/>
              <a:ea typeface="+mj-ea"/>
            </a:endParaRPr>
          </a:p>
        </p:txBody>
      </p:sp>
    </p:spTree>
    <p:extLst>
      <p:ext uri="{BB962C8B-B14F-4D97-AF65-F5344CB8AC3E}">
        <p14:creationId xmlns:p14="http://schemas.microsoft.com/office/powerpoint/2010/main" val="1580000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7197262" y="3139649"/>
            <a:ext cx="2028" cy="2536438"/>
          </a:xfrm>
          <a:prstGeom prst="line">
            <a:avLst/>
          </a:prstGeom>
          <a:ln/>
        </p:spPr>
        <p:style>
          <a:lnRef idx="1">
            <a:schemeClr val="accent2"/>
          </a:lnRef>
          <a:fillRef idx="0">
            <a:schemeClr val="accent2"/>
          </a:fillRef>
          <a:effectRef idx="0">
            <a:schemeClr val="accent2"/>
          </a:effectRef>
          <a:fontRef idx="minor">
            <a:schemeClr val="tx1"/>
          </a:fontRef>
        </p:style>
      </p:cxnSp>
      <p:sp>
        <p:nvSpPr>
          <p:cNvPr id="5" name="タイトル 1"/>
          <p:cNvSpPr>
            <a:spLocks noGrp="1"/>
          </p:cNvSpPr>
          <p:nvPr>
            <p:ph type="title"/>
          </p:nvPr>
        </p:nvSpPr>
        <p:spPr>
          <a:xfrm>
            <a:off x="304800" y="-9255"/>
            <a:ext cx="8915400" cy="565674"/>
          </a:xfrm>
        </p:spPr>
        <p:txBody>
          <a:bodyPr/>
          <a:lstStyle/>
          <a:p>
            <a:r>
              <a:rPr lang="en-US" altLang="ja-JP" sz="2400" b="1" dirty="0">
                <a:latin typeface="+mj-ea"/>
                <a:ea typeface="+mj-ea"/>
              </a:rPr>
              <a:t>IT</a:t>
            </a:r>
            <a:r>
              <a:rPr lang="ja-JP" altLang="en-US" sz="2400" b="1" dirty="0">
                <a:latin typeface="+mj-ea"/>
                <a:ea typeface="+mj-ea"/>
              </a:rPr>
              <a:t>総合戦略本部の体制、</a:t>
            </a:r>
            <a:r>
              <a:rPr lang="en-US" altLang="ja-JP" sz="2400" b="1" dirty="0">
                <a:latin typeface="+mj-ea"/>
                <a:ea typeface="+mj-ea"/>
              </a:rPr>
              <a:t>ITS</a:t>
            </a:r>
            <a:r>
              <a:rPr lang="ja-JP" altLang="en-US" sz="2400" b="1" dirty="0">
                <a:latin typeface="+mj-ea"/>
                <a:ea typeface="+mj-ea"/>
              </a:rPr>
              <a:t>・自動運転の推進体制</a:t>
            </a:r>
            <a:endParaRPr kumimoji="1" lang="ja-JP" altLang="en-US" sz="2400" b="1" dirty="0">
              <a:latin typeface="+mj-ea"/>
              <a:ea typeface="+mj-ea"/>
            </a:endParaRPr>
          </a:p>
        </p:txBody>
      </p:sp>
      <p:sp>
        <p:nvSpPr>
          <p:cNvPr id="7" name="正方形/長方形 6"/>
          <p:cNvSpPr/>
          <p:nvPr/>
        </p:nvSpPr>
        <p:spPr>
          <a:xfrm>
            <a:off x="200472" y="2951392"/>
            <a:ext cx="4131112" cy="29781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a:solidFill>
                  <a:schemeClr val="tx1"/>
                </a:solidFill>
                <a:latin typeface="+mj-ea"/>
                <a:ea typeface="+mj-ea"/>
                <a:cs typeface="Meiryo UI" panose="020B0604030504040204" pitchFamily="50" charset="-128"/>
              </a:rPr>
              <a:t>　</a:t>
            </a:r>
            <a:r>
              <a:rPr kumimoji="1" lang="en-US" altLang="ja-JP" sz="1200" dirty="0">
                <a:solidFill>
                  <a:schemeClr val="tx1"/>
                </a:solidFill>
                <a:latin typeface="+mj-ea"/>
                <a:ea typeface="+mj-ea"/>
                <a:cs typeface="Meiryo UI" panose="020B0604030504040204" pitchFamily="50" charset="-128"/>
              </a:rPr>
              <a:t>IT</a:t>
            </a:r>
            <a:r>
              <a:rPr kumimoji="1" lang="ja-JP" altLang="en-US" sz="1200" dirty="0">
                <a:solidFill>
                  <a:schemeClr val="tx1"/>
                </a:solidFill>
                <a:latin typeface="+mj-ea"/>
                <a:ea typeface="+mj-ea"/>
                <a:cs typeface="Meiryo UI" panose="020B0604030504040204" pitchFamily="50" charset="-128"/>
              </a:rPr>
              <a:t>総合戦略本部 　　　　　　　本部長：内閣総理大臣</a:t>
            </a:r>
          </a:p>
        </p:txBody>
      </p:sp>
      <p:sp>
        <p:nvSpPr>
          <p:cNvPr id="8" name="正方形/長方形 7"/>
          <p:cNvSpPr/>
          <p:nvPr/>
        </p:nvSpPr>
        <p:spPr>
          <a:xfrm>
            <a:off x="200472" y="3321074"/>
            <a:ext cx="4131112" cy="29781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solidFill>
                  <a:schemeClr val="tx1"/>
                </a:solidFill>
                <a:latin typeface="+mj-ea"/>
                <a:ea typeface="+mj-ea"/>
                <a:cs typeface="Meiryo UI" panose="020B0604030504040204" pitchFamily="50" charset="-128"/>
              </a:rPr>
              <a:t>　新戦略推進専門調査会　　</a:t>
            </a:r>
            <a:endParaRPr kumimoji="1" lang="ja-JP" altLang="en-US" sz="1200" dirty="0">
              <a:solidFill>
                <a:schemeClr val="tx1"/>
              </a:solidFill>
              <a:latin typeface="+mj-ea"/>
              <a:ea typeface="+mj-ea"/>
              <a:cs typeface="Meiryo UI" panose="020B0604030504040204" pitchFamily="50" charset="-128"/>
            </a:endParaRPr>
          </a:p>
        </p:txBody>
      </p:sp>
      <p:sp>
        <p:nvSpPr>
          <p:cNvPr id="9" name="正方形/長方形 8"/>
          <p:cNvSpPr/>
          <p:nvPr/>
        </p:nvSpPr>
        <p:spPr>
          <a:xfrm>
            <a:off x="200472" y="4297473"/>
            <a:ext cx="4104000" cy="5639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a:solidFill>
                  <a:schemeClr val="tx1"/>
                </a:solidFill>
                <a:latin typeface="+mj-ea"/>
                <a:ea typeface="+mj-ea"/>
                <a:cs typeface="Meiryo UI" panose="020B0604030504040204" pitchFamily="50" charset="-128"/>
              </a:rPr>
              <a:t>　道路交通ワーキングチーム　　　　　　</a:t>
            </a:r>
            <a:endParaRPr lang="en-US" altLang="ja-JP" sz="1600" b="1" dirty="0">
              <a:solidFill>
                <a:schemeClr val="tx1"/>
              </a:solidFill>
              <a:latin typeface="+mj-ea"/>
              <a:ea typeface="+mj-ea"/>
              <a:cs typeface="Meiryo UI" panose="020B0604030504040204" pitchFamily="50" charset="-128"/>
            </a:endParaRPr>
          </a:p>
          <a:p>
            <a:r>
              <a:rPr lang="ja-JP" altLang="en-US" sz="1600" b="1" dirty="0">
                <a:solidFill>
                  <a:schemeClr val="tx1"/>
                </a:solidFill>
                <a:latin typeface="+mj-ea"/>
                <a:ea typeface="+mj-ea"/>
                <a:cs typeface="Meiryo UI" panose="020B0604030504040204" pitchFamily="50" charset="-128"/>
              </a:rPr>
              <a:t>　 </a:t>
            </a:r>
            <a:r>
              <a:rPr lang="ja-JP" altLang="en-US" sz="1400" b="1" dirty="0">
                <a:solidFill>
                  <a:schemeClr val="tx1"/>
                </a:solidFill>
                <a:latin typeface="+mj-ea"/>
                <a:ea typeface="+mj-ea"/>
                <a:cs typeface="Meiryo UI" panose="020B0604030504040204" pitchFamily="50" charset="-128"/>
              </a:rPr>
              <a:t>主査</a:t>
            </a:r>
            <a:r>
              <a:rPr kumimoji="1" lang="ja-JP" altLang="en-US" sz="1400" b="1" dirty="0">
                <a:solidFill>
                  <a:schemeClr val="tx1"/>
                </a:solidFill>
                <a:latin typeface="+mj-ea"/>
                <a:ea typeface="+mj-ea"/>
                <a:cs typeface="Meiryo UI" panose="020B0604030504040204" pitchFamily="50" charset="-128"/>
              </a:rPr>
              <a:t>：</a:t>
            </a:r>
            <a:r>
              <a:rPr lang="ja-JP" altLang="en-US" sz="1400" b="1" dirty="0">
                <a:solidFill>
                  <a:schemeClr val="tx1"/>
                </a:solidFill>
                <a:latin typeface="+mj-ea"/>
                <a:ea typeface="+mj-ea"/>
                <a:cs typeface="Meiryo UI" panose="020B0604030504040204" pitchFamily="50" charset="-128"/>
              </a:rPr>
              <a:t>朝倉</a:t>
            </a:r>
            <a:r>
              <a:rPr kumimoji="1" lang="ja-JP" altLang="en-US" sz="1400" b="1" dirty="0">
                <a:solidFill>
                  <a:schemeClr val="tx1"/>
                </a:solidFill>
                <a:latin typeface="+mj-ea"/>
                <a:ea typeface="+mj-ea"/>
                <a:cs typeface="Meiryo UI" panose="020B0604030504040204" pitchFamily="50" charset="-128"/>
              </a:rPr>
              <a:t>座長</a:t>
            </a:r>
            <a:r>
              <a:rPr kumimoji="1" lang="ja-JP" altLang="en-US" sz="1000" dirty="0">
                <a:solidFill>
                  <a:schemeClr val="tx1"/>
                </a:solidFill>
                <a:latin typeface="+mj-ea"/>
                <a:ea typeface="+mj-ea"/>
                <a:cs typeface="Meiryo UI" panose="020B0604030504040204" pitchFamily="50" charset="-128"/>
              </a:rPr>
              <a:t>（東京工業大学 環境・社会理工学院 教授）</a:t>
            </a:r>
            <a:endParaRPr kumimoji="1" lang="ja-JP" altLang="en-US" sz="1200" dirty="0">
              <a:solidFill>
                <a:schemeClr val="tx1"/>
              </a:solidFill>
              <a:latin typeface="+mj-ea"/>
              <a:ea typeface="+mj-ea"/>
              <a:cs typeface="Meiryo UI" panose="020B0604030504040204" pitchFamily="50" charset="-128"/>
            </a:endParaRPr>
          </a:p>
        </p:txBody>
      </p:sp>
      <p:cxnSp>
        <p:nvCxnSpPr>
          <p:cNvPr id="10" name="直線コネクタ 9"/>
          <p:cNvCxnSpPr>
            <a:endCxn id="8" idx="0"/>
          </p:cNvCxnSpPr>
          <p:nvPr/>
        </p:nvCxnSpPr>
        <p:spPr>
          <a:xfrm>
            <a:off x="2263765" y="3226366"/>
            <a:ext cx="2263" cy="94708"/>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11" name="直線コネクタ 10"/>
          <p:cNvCxnSpPr>
            <a:stCxn id="8" idx="2"/>
            <a:endCxn id="9" idx="0"/>
          </p:cNvCxnSpPr>
          <p:nvPr/>
        </p:nvCxnSpPr>
        <p:spPr>
          <a:xfrm flipH="1">
            <a:off x="2252472" y="3618884"/>
            <a:ext cx="13556" cy="678589"/>
          </a:xfrm>
          <a:prstGeom prst="line">
            <a:avLst/>
          </a:prstGeom>
          <a:ln/>
        </p:spPr>
        <p:style>
          <a:lnRef idx="1">
            <a:schemeClr val="accent1"/>
          </a:lnRef>
          <a:fillRef idx="2">
            <a:schemeClr val="accent1"/>
          </a:fillRef>
          <a:effectRef idx="1">
            <a:schemeClr val="accent1"/>
          </a:effectRef>
          <a:fontRef idx="minor">
            <a:schemeClr val="dk1"/>
          </a:fontRef>
        </p:style>
      </p:cxnSp>
      <p:sp>
        <p:nvSpPr>
          <p:cNvPr id="12" name="正方形/長方形 11"/>
          <p:cNvSpPr/>
          <p:nvPr/>
        </p:nvSpPr>
        <p:spPr>
          <a:xfrm>
            <a:off x="5241488" y="2971800"/>
            <a:ext cx="3750112" cy="29781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200" dirty="0">
                <a:solidFill>
                  <a:schemeClr val="tx1"/>
                </a:solidFill>
                <a:latin typeface="+mj-ea"/>
                <a:ea typeface="+mj-ea"/>
                <a:cs typeface="Meiryo UI" panose="020B0604030504040204" pitchFamily="50" charset="-128"/>
              </a:rPr>
              <a:t>　</a:t>
            </a:r>
            <a:r>
              <a:rPr lang="ja-JP" altLang="en-US" sz="1200" dirty="0">
                <a:solidFill>
                  <a:schemeClr val="tx1"/>
                </a:solidFill>
                <a:latin typeface="+mj-ea"/>
                <a:ea typeface="+mj-ea"/>
                <a:cs typeface="Meiryo UI" panose="020B0604030504040204" pitchFamily="50" charset="-128"/>
              </a:rPr>
              <a:t>総合科学技術会議　</a:t>
            </a:r>
            <a:r>
              <a:rPr kumimoji="1" lang="ja-JP" altLang="en-US" sz="1200" dirty="0">
                <a:solidFill>
                  <a:schemeClr val="tx1"/>
                </a:solidFill>
                <a:latin typeface="+mj-ea"/>
                <a:ea typeface="+mj-ea"/>
                <a:cs typeface="Meiryo UI" panose="020B0604030504040204" pitchFamily="50" charset="-128"/>
              </a:rPr>
              <a:t>　　　　　　　</a:t>
            </a:r>
            <a:r>
              <a:rPr lang="ja-JP" altLang="en-US" sz="1200" dirty="0">
                <a:solidFill>
                  <a:schemeClr val="tx1"/>
                </a:solidFill>
                <a:latin typeface="+mj-ea"/>
                <a:ea typeface="+mj-ea"/>
                <a:cs typeface="Meiryo UI" panose="020B0604030504040204" pitchFamily="50" charset="-128"/>
              </a:rPr>
              <a:t>議長</a:t>
            </a:r>
            <a:r>
              <a:rPr kumimoji="1" lang="ja-JP" altLang="en-US" sz="1200" dirty="0">
                <a:solidFill>
                  <a:schemeClr val="tx1"/>
                </a:solidFill>
                <a:latin typeface="+mj-ea"/>
                <a:ea typeface="+mj-ea"/>
                <a:cs typeface="Meiryo UI" panose="020B0604030504040204" pitchFamily="50" charset="-128"/>
              </a:rPr>
              <a:t>：内閣総理大臣</a:t>
            </a:r>
          </a:p>
        </p:txBody>
      </p:sp>
      <p:sp>
        <p:nvSpPr>
          <p:cNvPr id="13" name="正方形/長方形 12"/>
          <p:cNvSpPr/>
          <p:nvPr/>
        </p:nvSpPr>
        <p:spPr>
          <a:xfrm>
            <a:off x="5241488" y="3530674"/>
            <a:ext cx="3750112" cy="29781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200" dirty="0">
                <a:solidFill>
                  <a:schemeClr val="tx1"/>
                </a:solidFill>
                <a:latin typeface="+mj-ea"/>
                <a:ea typeface="+mj-ea"/>
                <a:cs typeface="Meiryo UI" panose="020B0604030504040204" pitchFamily="50" charset="-128"/>
              </a:rPr>
              <a:t>　戦略的イノベーション創造プログラムに係る</a:t>
            </a:r>
            <a:r>
              <a:rPr kumimoji="1" lang="ja-JP" altLang="en-US" sz="1200" dirty="0">
                <a:solidFill>
                  <a:schemeClr val="tx1"/>
                </a:solidFill>
                <a:latin typeface="+mj-ea"/>
                <a:ea typeface="+mj-ea"/>
                <a:cs typeface="Meiryo UI" panose="020B0604030504040204" pitchFamily="50" charset="-128"/>
              </a:rPr>
              <a:t>ガバニングボード</a:t>
            </a:r>
            <a:endParaRPr kumimoji="1" lang="en-US" altLang="ja-JP" sz="1200" dirty="0">
              <a:solidFill>
                <a:schemeClr val="tx1"/>
              </a:solidFill>
              <a:latin typeface="+mj-ea"/>
              <a:ea typeface="+mj-ea"/>
              <a:cs typeface="Meiryo UI" panose="020B0604030504040204" pitchFamily="50" charset="-128"/>
            </a:endParaRPr>
          </a:p>
        </p:txBody>
      </p:sp>
      <p:sp>
        <p:nvSpPr>
          <p:cNvPr id="14" name="正方形/長方形 13"/>
          <p:cNvSpPr/>
          <p:nvPr/>
        </p:nvSpPr>
        <p:spPr>
          <a:xfrm>
            <a:off x="5241488" y="4343399"/>
            <a:ext cx="3750112" cy="517973"/>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600" b="1" dirty="0">
                <a:solidFill>
                  <a:schemeClr val="tx1"/>
                </a:solidFill>
                <a:latin typeface="+mj-ea"/>
                <a:ea typeface="+mj-ea"/>
                <a:cs typeface="Meiryo UI" panose="020B0604030504040204" pitchFamily="50" charset="-128"/>
              </a:rPr>
              <a:t>　</a:t>
            </a:r>
            <a:r>
              <a:rPr lang="en-US" altLang="ja-JP" sz="1600" b="1" dirty="0">
                <a:solidFill>
                  <a:schemeClr val="tx1"/>
                </a:solidFill>
                <a:latin typeface="+mj-ea"/>
                <a:ea typeface="+mj-ea"/>
                <a:cs typeface="Meiryo UI" panose="020B0604030504040204" pitchFamily="50" charset="-128"/>
              </a:rPr>
              <a:t>SIP</a:t>
            </a:r>
            <a:r>
              <a:rPr lang="ja-JP" altLang="en-US" sz="1600" b="1" dirty="0">
                <a:solidFill>
                  <a:schemeClr val="tx1"/>
                </a:solidFill>
                <a:latin typeface="+mj-ea"/>
                <a:ea typeface="+mj-ea"/>
                <a:cs typeface="Meiryo UI" panose="020B0604030504040204" pitchFamily="50" charset="-128"/>
              </a:rPr>
              <a:t>「自動走行システム」推進委員会</a:t>
            </a:r>
            <a:endParaRPr lang="en-US" altLang="ja-JP" sz="1600" b="1" dirty="0">
              <a:solidFill>
                <a:schemeClr val="tx1"/>
              </a:solidFill>
              <a:latin typeface="+mj-ea"/>
              <a:ea typeface="+mj-ea"/>
              <a:cs typeface="Meiryo UI" panose="020B0604030504040204" pitchFamily="50" charset="-128"/>
            </a:endParaRPr>
          </a:p>
          <a:p>
            <a:r>
              <a:rPr lang="ja-JP" altLang="en-US" sz="1600" b="1" dirty="0">
                <a:solidFill>
                  <a:schemeClr val="tx1"/>
                </a:solidFill>
                <a:latin typeface="+mj-ea"/>
                <a:ea typeface="+mj-ea"/>
                <a:cs typeface="Meiryo UI" panose="020B0604030504040204" pitchFamily="50" charset="-128"/>
              </a:rPr>
              <a:t>　</a:t>
            </a:r>
            <a:r>
              <a:rPr lang="ja-JP" altLang="en-US" sz="1400" b="1" dirty="0">
                <a:solidFill>
                  <a:schemeClr val="tx1"/>
                </a:solidFill>
                <a:latin typeface="+mj-ea"/>
                <a:ea typeface="+mj-ea"/>
                <a:cs typeface="Meiryo UI" panose="020B0604030504040204" pitchFamily="50" charset="-128"/>
              </a:rPr>
              <a:t>議長：葛巻</a:t>
            </a:r>
            <a:r>
              <a:rPr lang="en-US" altLang="ja-JP" sz="1400" b="1" dirty="0">
                <a:solidFill>
                  <a:schemeClr val="tx1"/>
                </a:solidFill>
                <a:latin typeface="+mj-ea"/>
                <a:ea typeface="+mj-ea"/>
                <a:cs typeface="Meiryo UI" panose="020B0604030504040204" pitchFamily="50" charset="-128"/>
              </a:rPr>
              <a:t>PD</a:t>
            </a:r>
            <a:r>
              <a:rPr lang="ja-JP" altLang="en-US" sz="900" dirty="0">
                <a:solidFill>
                  <a:schemeClr val="tx1"/>
                </a:solidFill>
                <a:latin typeface="+mj-ea"/>
                <a:ea typeface="+mj-ea"/>
                <a:cs typeface="Meiryo UI" panose="020B0604030504040204" pitchFamily="50" charset="-128"/>
              </a:rPr>
              <a:t>（トヨタ自動車 先進技術カンパニー常務理事）</a:t>
            </a:r>
            <a:endParaRPr kumimoji="1" lang="ja-JP" altLang="en-US" sz="900" dirty="0">
              <a:solidFill>
                <a:schemeClr val="tx1"/>
              </a:solidFill>
              <a:latin typeface="+mj-ea"/>
              <a:ea typeface="+mj-ea"/>
              <a:cs typeface="Meiryo UI" panose="020B0604030504040204" pitchFamily="50" charset="-128"/>
            </a:endParaRPr>
          </a:p>
        </p:txBody>
      </p:sp>
      <p:sp>
        <p:nvSpPr>
          <p:cNvPr id="15" name="テキスト ボックス 14"/>
          <p:cNvSpPr txBox="1"/>
          <p:nvPr/>
        </p:nvSpPr>
        <p:spPr>
          <a:xfrm>
            <a:off x="115407" y="2627620"/>
            <a:ext cx="1107996" cy="369332"/>
          </a:xfrm>
          <a:prstGeom prst="rect">
            <a:avLst/>
          </a:prstGeom>
          <a:noFill/>
        </p:spPr>
        <p:txBody>
          <a:bodyPr wrap="none" rtlCol="0">
            <a:spAutoFit/>
          </a:bodyPr>
          <a:lstStyle/>
          <a:p>
            <a:r>
              <a:rPr kumimoji="1" lang="ja-JP" altLang="en-US" b="1" dirty="0">
                <a:latin typeface="+mj-ea"/>
                <a:ea typeface="+mj-ea"/>
                <a:cs typeface="Meiryo UI" panose="020B0604030504040204" pitchFamily="50" charset="-128"/>
              </a:rPr>
              <a:t>内閣官房</a:t>
            </a:r>
          </a:p>
        </p:txBody>
      </p:sp>
      <p:sp>
        <p:nvSpPr>
          <p:cNvPr id="16" name="テキスト ボックス 15"/>
          <p:cNvSpPr txBox="1"/>
          <p:nvPr/>
        </p:nvSpPr>
        <p:spPr>
          <a:xfrm>
            <a:off x="5155967" y="2646847"/>
            <a:ext cx="877163" cy="369332"/>
          </a:xfrm>
          <a:prstGeom prst="rect">
            <a:avLst/>
          </a:prstGeom>
          <a:noFill/>
        </p:spPr>
        <p:txBody>
          <a:bodyPr wrap="none" rtlCol="0">
            <a:spAutoFit/>
          </a:bodyPr>
          <a:lstStyle/>
          <a:p>
            <a:r>
              <a:rPr kumimoji="1" lang="ja-JP" altLang="en-US" b="1" dirty="0">
                <a:latin typeface="+mj-ea"/>
                <a:ea typeface="+mj-ea"/>
                <a:cs typeface="Meiryo UI" panose="020B0604030504040204" pitchFamily="50" charset="-128"/>
              </a:rPr>
              <a:t>内閣府</a:t>
            </a:r>
          </a:p>
        </p:txBody>
      </p:sp>
      <p:sp>
        <p:nvSpPr>
          <p:cNvPr id="17" name="正方形/長方形 16"/>
          <p:cNvSpPr/>
          <p:nvPr/>
        </p:nvSpPr>
        <p:spPr>
          <a:xfrm>
            <a:off x="6573122" y="5437451"/>
            <a:ext cx="1199278" cy="76890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mj-ea"/>
                <a:ea typeface="+mj-ea"/>
                <a:cs typeface="Meiryo UI" panose="020B0604030504040204" pitchFamily="50" charset="-128"/>
              </a:rPr>
              <a:t>国際連携</a:t>
            </a:r>
            <a:r>
              <a:rPr lang="en-US" altLang="ja-JP" sz="1400" dirty="0">
                <a:solidFill>
                  <a:schemeClr val="tx1"/>
                </a:solidFill>
                <a:latin typeface="+mj-ea"/>
                <a:ea typeface="+mj-ea"/>
                <a:cs typeface="Meiryo UI" panose="020B0604030504040204" pitchFamily="50" charset="-128"/>
              </a:rPr>
              <a:t>WG</a:t>
            </a:r>
          </a:p>
        </p:txBody>
      </p:sp>
      <p:sp>
        <p:nvSpPr>
          <p:cNvPr id="18" name="正方形/長方形 17"/>
          <p:cNvSpPr/>
          <p:nvPr/>
        </p:nvSpPr>
        <p:spPr>
          <a:xfrm>
            <a:off x="5257800" y="5437163"/>
            <a:ext cx="1199278" cy="76890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mj-ea"/>
                <a:ea typeface="+mj-ea"/>
                <a:cs typeface="Meiryo UI" panose="020B0604030504040204" pitchFamily="50" charset="-128"/>
              </a:rPr>
              <a:t>次世代都市</a:t>
            </a:r>
            <a:endParaRPr lang="en-US" altLang="ja-JP" sz="1400" dirty="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交通</a:t>
            </a:r>
            <a:r>
              <a:rPr lang="en-US" altLang="ja-JP" sz="1400" dirty="0">
                <a:solidFill>
                  <a:schemeClr val="tx1"/>
                </a:solidFill>
                <a:latin typeface="+mj-ea"/>
                <a:ea typeface="+mj-ea"/>
                <a:cs typeface="Meiryo UI" panose="020B0604030504040204" pitchFamily="50" charset="-128"/>
              </a:rPr>
              <a:t>WG</a:t>
            </a:r>
          </a:p>
        </p:txBody>
      </p:sp>
      <p:sp>
        <p:nvSpPr>
          <p:cNvPr id="20" name="正方形/長方形 19"/>
          <p:cNvSpPr/>
          <p:nvPr/>
        </p:nvSpPr>
        <p:spPr>
          <a:xfrm>
            <a:off x="7868522" y="5435797"/>
            <a:ext cx="1199278" cy="76890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mj-ea"/>
                <a:ea typeface="+mj-ea"/>
                <a:cs typeface="Meiryo UI" panose="020B0604030504040204" pitchFamily="50" charset="-128"/>
              </a:rPr>
              <a:t>システム</a:t>
            </a:r>
            <a:endParaRPr lang="en-US" altLang="ja-JP" sz="1400" dirty="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実用化</a:t>
            </a:r>
            <a:r>
              <a:rPr lang="en-US" altLang="ja-JP" sz="1400" dirty="0">
                <a:solidFill>
                  <a:schemeClr val="tx1"/>
                </a:solidFill>
                <a:latin typeface="+mj-ea"/>
                <a:ea typeface="+mj-ea"/>
                <a:cs typeface="Meiryo UI" panose="020B0604030504040204" pitchFamily="50" charset="-128"/>
              </a:rPr>
              <a:t>WG</a:t>
            </a:r>
          </a:p>
        </p:txBody>
      </p:sp>
      <p:sp>
        <p:nvSpPr>
          <p:cNvPr id="21" name="角丸四角形 20"/>
          <p:cNvSpPr/>
          <p:nvPr/>
        </p:nvSpPr>
        <p:spPr>
          <a:xfrm>
            <a:off x="103031" y="4176215"/>
            <a:ext cx="8986378" cy="975334"/>
          </a:xfrm>
          <a:prstGeom prst="roundRect">
            <a:avLst>
              <a:gd name="adj" fmla="val 7049"/>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2" name="正方形/長方形 21"/>
          <p:cNvSpPr/>
          <p:nvPr/>
        </p:nvSpPr>
        <p:spPr>
          <a:xfrm>
            <a:off x="4101584" y="4587959"/>
            <a:ext cx="1333761" cy="498557"/>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latin typeface="+mj-ea"/>
                <a:ea typeface="+mj-ea"/>
              </a:rPr>
              <a:t>合同会議</a:t>
            </a:r>
            <a:endParaRPr kumimoji="1" lang="en-US" altLang="ja-JP" sz="1600" b="1" dirty="0">
              <a:solidFill>
                <a:srgbClr val="FF0000"/>
              </a:solidFill>
              <a:latin typeface="+mj-ea"/>
              <a:ea typeface="+mj-ea"/>
            </a:endParaRPr>
          </a:p>
        </p:txBody>
      </p:sp>
      <p:sp>
        <p:nvSpPr>
          <p:cNvPr id="23" name="テキスト ボックス 22"/>
          <p:cNvSpPr txBox="1"/>
          <p:nvPr/>
        </p:nvSpPr>
        <p:spPr>
          <a:xfrm>
            <a:off x="3756917" y="4886579"/>
            <a:ext cx="2060179" cy="307777"/>
          </a:xfrm>
          <a:prstGeom prst="rect">
            <a:avLst/>
          </a:prstGeom>
          <a:noFill/>
        </p:spPr>
        <p:txBody>
          <a:bodyPr wrap="none" rtlCol="0">
            <a:spAutoFit/>
          </a:bodyPr>
          <a:lstStyle/>
          <a:p>
            <a:r>
              <a:rPr lang="ja-JP" altLang="en-US" sz="1400" dirty="0">
                <a:solidFill>
                  <a:srgbClr val="FF0000"/>
                </a:solidFill>
                <a:latin typeface="+mj-ea"/>
                <a:ea typeface="+mj-ea"/>
                <a:cs typeface="Meiryo UI" panose="020B0604030504040204" pitchFamily="50" charset="-128"/>
              </a:rPr>
              <a:t>（開催頻度：２回</a:t>
            </a:r>
            <a:r>
              <a:rPr lang="en-US" altLang="ja-JP" sz="1400" dirty="0">
                <a:solidFill>
                  <a:srgbClr val="FF0000"/>
                </a:solidFill>
                <a:latin typeface="+mj-ea"/>
                <a:ea typeface="+mj-ea"/>
                <a:cs typeface="Meiryo UI" panose="020B0604030504040204" pitchFamily="50" charset="-128"/>
              </a:rPr>
              <a:t>/</a:t>
            </a:r>
            <a:r>
              <a:rPr lang="ja-JP" altLang="en-US" sz="1400" dirty="0">
                <a:solidFill>
                  <a:srgbClr val="FF0000"/>
                </a:solidFill>
                <a:latin typeface="+mj-ea"/>
                <a:ea typeface="+mj-ea"/>
                <a:cs typeface="Meiryo UI" panose="020B0604030504040204" pitchFamily="50" charset="-128"/>
              </a:rPr>
              <a:t>年）</a:t>
            </a:r>
            <a:endParaRPr kumimoji="1" lang="ja-JP" altLang="en-US" sz="1400" dirty="0">
              <a:solidFill>
                <a:srgbClr val="FF0000"/>
              </a:solidFill>
              <a:latin typeface="+mj-ea"/>
              <a:ea typeface="+mj-ea"/>
              <a:cs typeface="Meiryo UI" panose="020B0604030504040204" pitchFamily="50" charset="-128"/>
            </a:endParaRPr>
          </a:p>
        </p:txBody>
      </p:sp>
      <p:sp>
        <p:nvSpPr>
          <p:cNvPr id="24" name="テキスト ボックス 23"/>
          <p:cNvSpPr txBox="1"/>
          <p:nvPr/>
        </p:nvSpPr>
        <p:spPr>
          <a:xfrm>
            <a:off x="56456" y="6237312"/>
            <a:ext cx="4896544" cy="584775"/>
          </a:xfrm>
          <a:prstGeom prst="rect">
            <a:avLst/>
          </a:prstGeom>
          <a:noFill/>
        </p:spPr>
        <p:txBody>
          <a:bodyPr wrap="square" rtlCol="0">
            <a:spAutoFit/>
          </a:bodyPr>
          <a:lstStyle/>
          <a:p>
            <a:r>
              <a:rPr lang="ja-JP" altLang="en-US" sz="1600" dirty="0">
                <a:latin typeface="+mj-ea"/>
                <a:ea typeface="+mj-ea"/>
                <a:cs typeface="Meiryo UI" panose="020B0604030504040204" pitchFamily="50" charset="-128"/>
              </a:rPr>
              <a:t>研究開発の進捗状況を踏まえた、その後の方向性の検討、ロードマップの見直し等を議論</a:t>
            </a:r>
            <a:endParaRPr lang="en-US" altLang="ja-JP" sz="1600" dirty="0">
              <a:latin typeface="+mj-ea"/>
              <a:ea typeface="+mj-ea"/>
              <a:cs typeface="Meiryo UI" panose="020B0604030504040204" pitchFamily="50" charset="-128"/>
            </a:endParaRPr>
          </a:p>
        </p:txBody>
      </p:sp>
      <p:sp>
        <p:nvSpPr>
          <p:cNvPr id="25" name="角丸四角形 24"/>
          <p:cNvSpPr/>
          <p:nvPr/>
        </p:nvSpPr>
        <p:spPr>
          <a:xfrm>
            <a:off x="206062" y="669702"/>
            <a:ext cx="8785538" cy="1961986"/>
          </a:xfrm>
          <a:prstGeom prst="roundRect">
            <a:avLst>
              <a:gd name="adj" fmla="val 31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6" name="テキスト ボックス 25"/>
          <p:cNvSpPr txBox="1"/>
          <p:nvPr/>
        </p:nvSpPr>
        <p:spPr>
          <a:xfrm>
            <a:off x="229729" y="692696"/>
            <a:ext cx="8685671" cy="1754326"/>
          </a:xfrm>
          <a:prstGeom prst="rect">
            <a:avLst/>
          </a:prstGeom>
          <a:noFill/>
        </p:spPr>
        <p:txBody>
          <a:bodyPr wrap="square" rtlCol="0">
            <a:spAutoFit/>
          </a:bodyPr>
          <a:lstStyle/>
          <a:p>
            <a:pPr marL="342900" indent="-342900">
              <a:buFont typeface="Arial" panose="020B0604020202020204" pitchFamily="34" charset="0"/>
              <a:buChar char="•"/>
            </a:pPr>
            <a:r>
              <a:rPr lang="en-US" altLang="ja-JP" dirty="0">
                <a:latin typeface="+mj-ea"/>
                <a:ea typeface="+mj-ea"/>
                <a:cs typeface="Meiryo UI" panose="020B0604030504040204" pitchFamily="50" charset="-128"/>
              </a:rPr>
              <a:t>ITS</a:t>
            </a:r>
            <a:r>
              <a:rPr lang="ja-JP" altLang="en-US" dirty="0">
                <a:latin typeface="+mj-ea"/>
                <a:ea typeface="+mj-ea"/>
                <a:cs typeface="Meiryo UI" panose="020B0604030504040204" pitchFamily="50" charset="-128"/>
              </a:rPr>
              <a:t>・自動運転に係る施策の推進には、多数の府省庁（内閣府、警察庁、総務省、　経産省、国交省など）が関与。このため、</a:t>
            </a:r>
            <a:r>
              <a:rPr lang="ja-JP" altLang="en-US" u="sng" dirty="0">
                <a:latin typeface="+mj-ea"/>
                <a:ea typeface="+mj-ea"/>
                <a:cs typeface="Meiryo UI" panose="020B0604030504040204" pitchFamily="50" charset="-128"/>
              </a:rPr>
              <a:t>政府全体の統一政策の必要性</a:t>
            </a:r>
            <a:r>
              <a:rPr lang="ja-JP" altLang="en-US" dirty="0">
                <a:latin typeface="+mj-ea"/>
                <a:ea typeface="+mj-ea"/>
                <a:cs typeface="Meiryo UI" panose="020B0604030504040204" pitchFamily="50" charset="-128"/>
              </a:rPr>
              <a:t>。</a:t>
            </a:r>
            <a:endParaRPr lang="en-US" altLang="ja-JP" dirty="0">
              <a:latin typeface="+mj-ea"/>
              <a:ea typeface="+mj-ea"/>
              <a:cs typeface="Meiryo UI" panose="020B0604030504040204" pitchFamily="50" charset="-128"/>
            </a:endParaRPr>
          </a:p>
          <a:p>
            <a:r>
              <a:rPr lang="ja-JP" altLang="en-US" dirty="0">
                <a:latin typeface="+mj-ea"/>
                <a:ea typeface="+mj-ea"/>
                <a:cs typeface="Meiryo UI" panose="020B0604030504040204" pitchFamily="50" charset="-128"/>
              </a:rPr>
              <a:t>　　　⇒ </a:t>
            </a:r>
            <a:r>
              <a:rPr lang="ja-JP" altLang="en-US" b="1" dirty="0">
                <a:latin typeface="+mj-ea"/>
                <a:ea typeface="+mj-ea"/>
                <a:cs typeface="Meiryo UI" panose="020B0604030504040204" pitchFamily="50" charset="-128"/>
              </a:rPr>
              <a:t>内閣官房 　道路交通ワーキングチーム </a:t>
            </a:r>
            <a:r>
              <a:rPr lang="en-US" altLang="ja-JP" b="1" dirty="0">
                <a:latin typeface="+mj-ea"/>
                <a:ea typeface="+mj-ea"/>
                <a:cs typeface="Meiryo UI" panose="020B0604030504040204" pitchFamily="50" charset="-128"/>
              </a:rPr>
              <a:t>…</a:t>
            </a:r>
            <a:r>
              <a:rPr lang="ja-JP" altLang="en-US" b="1" dirty="0">
                <a:latin typeface="+mj-ea"/>
                <a:ea typeface="+mj-ea"/>
                <a:cs typeface="Meiryo UI" panose="020B0604030504040204" pitchFamily="50" charset="-128"/>
              </a:rPr>
              <a:t> </a:t>
            </a:r>
            <a:r>
              <a:rPr lang="ja-JP" altLang="en-US" b="1" dirty="0">
                <a:solidFill>
                  <a:srgbClr val="FF0000"/>
                </a:solidFill>
                <a:latin typeface="+mj-ea"/>
                <a:ea typeface="+mj-ea"/>
                <a:cs typeface="Meiryo UI" panose="020B0604030504040204" pitchFamily="50" charset="-128"/>
              </a:rPr>
              <a:t>「官民</a:t>
            </a:r>
            <a:r>
              <a:rPr lang="en-US" altLang="ja-JP" b="1" dirty="0">
                <a:solidFill>
                  <a:srgbClr val="FF0000"/>
                </a:solidFill>
                <a:latin typeface="+mj-ea"/>
                <a:ea typeface="+mj-ea"/>
                <a:cs typeface="Meiryo UI" panose="020B0604030504040204" pitchFamily="50" charset="-128"/>
              </a:rPr>
              <a:t>ITS</a:t>
            </a:r>
            <a:r>
              <a:rPr lang="ja-JP" altLang="en-US" b="1" dirty="0">
                <a:solidFill>
                  <a:srgbClr val="FF0000"/>
                </a:solidFill>
                <a:latin typeface="+mj-ea"/>
                <a:ea typeface="+mj-ea"/>
                <a:cs typeface="Meiryo UI" panose="020B0604030504040204" pitchFamily="50" charset="-128"/>
              </a:rPr>
              <a:t>構想・ロードマップ」</a:t>
            </a:r>
            <a:endParaRPr lang="en-US" altLang="ja-JP" b="1" dirty="0">
              <a:solidFill>
                <a:srgbClr val="FF0000"/>
              </a:solidFill>
              <a:latin typeface="+mj-ea"/>
              <a:ea typeface="+mj-ea"/>
              <a:cs typeface="Meiryo UI" panose="020B0604030504040204" pitchFamily="50" charset="-128"/>
            </a:endParaRPr>
          </a:p>
          <a:p>
            <a:pPr marL="342900" indent="-342900">
              <a:buFont typeface="Arial" panose="020B0604020202020204" pitchFamily="34" charset="0"/>
              <a:buChar char="•"/>
            </a:pPr>
            <a:r>
              <a:rPr lang="ja-JP" altLang="en-US" dirty="0">
                <a:latin typeface="+mj-ea"/>
                <a:ea typeface="+mj-ea"/>
                <a:cs typeface="Meiryo UI" panose="020B0604030504040204" pitchFamily="50" charset="-128"/>
              </a:rPr>
              <a:t>一方、府省庁の枠を超え、戦略的イノベーション創造プログラム（</a:t>
            </a:r>
            <a:r>
              <a:rPr lang="en-US" altLang="ja-JP" dirty="0">
                <a:latin typeface="+mj-ea"/>
                <a:ea typeface="+mj-ea"/>
                <a:cs typeface="Meiryo UI" panose="020B0604030504040204" pitchFamily="50" charset="-128"/>
              </a:rPr>
              <a:t>SIP</a:t>
            </a:r>
            <a:r>
              <a:rPr lang="ja-JP" altLang="en-US" dirty="0">
                <a:latin typeface="+mj-ea"/>
                <a:ea typeface="+mj-ea"/>
                <a:cs typeface="Meiryo UI" panose="020B0604030504040204" pitchFamily="50" charset="-128"/>
              </a:rPr>
              <a:t>）として、</a:t>
            </a:r>
            <a:r>
              <a:rPr lang="ja-JP" altLang="en-US" u="sng" dirty="0">
                <a:latin typeface="+mj-ea"/>
                <a:ea typeface="+mj-ea"/>
                <a:cs typeface="Meiryo UI" panose="020B0604030504040204" pitchFamily="50" charset="-128"/>
              </a:rPr>
              <a:t>基礎研究から出口（実用化・事業化）までを見据えた取組</a:t>
            </a:r>
            <a:r>
              <a:rPr lang="ja-JP" altLang="en-US" dirty="0">
                <a:latin typeface="+mj-ea"/>
                <a:ea typeface="+mj-ea"/>
                <a:cs typeface="Meiryo UI" panose="020B0604030504040204" pitchFamily="50" charset="-128"/>
              </a:rPr>
              <a:t>を推進。</a:t>
            </a:r>
            <a:endParaRPr lang="en-US" altLang="ja-JP" dirty="0">
              <a:latin typeface="+mj-ea"/>
              <a:ea typeface="+mj-ea"/>
              <a:cs typeface="Meiryo UI" panose="020B0604030504040204" pitchFamily="50" charset="-128"/>
            </a:endParaRPr>
          </a:p>
          <a:p>
            <a:r>
              <a:rPr lang="ja-JP" altLang="en-US" dirty="0">
                <a:latin typeface="+mj-ea"/>
                <a:ea typeface="+mj-ea"/>
                <a:cs typeface="Meiryo UI" panose="020B0604030504040204" pitchFamily="50" charset="-128"/>
              </a:rPr>
              <a:t>　　　⇒ </a:t>
            </a:r>
            <a:r>
              <a:rPr lang="ja-JP" altLang="en-US" b="1" dirty="0">
                <a:latin typeface="+mj-ea"/>
                <a:ea typeface="+mj-ea"/>
                <a:cs typeface="Meiryo UI" panose="020B0604030504040204" pitchFamily="50" charset="-128"/>
              </a:rPr>
              <a:t>内閣府 　 　</a:t>
            </a:r>
            <a:r>
              <a:rPr lang="en-US" altLang="ja-JP" b="1" dirty="0">
                <a:latin typeface="+mj-ea"/>
                <a:ea typeface="+mj-ea"/>
                <a:cs typeface="Meiryo UI" panose="020B0604030504040204" pitchFamily="50" charset="-128"/>
              </a:rPr>
              <a:t>SIP</a:t>
            </a:r>
            <a:r>
              <a:rPr lang="ja-JP" altLang="en-US" b="1" dirty="0">
                <a:latin typeface="+mj-ea"/>
                <a:ea typeface="+mj-ea"/>
                <a:cs typeface="Meiryo UI" panose="020B0604030504040204" pitchFamily="50" charset="-128"/>
              </a:rPr>
              <a:t>「自動走行システム」推進委員会</a:t>
            </a:r>
            <a:endParaRPr lang="en-US" altLang="ja-JP" b="1" dirty="0">
              <a:latin typeface="+mj-ea"/>
              <a:ea typeface="+mj-ea"/>
              <a:cs typeface="Meiryo UI" panose="020B0604030504040204" pitchFamily="50" charset="-128"/>
            </a:endParaRPr>
          </a:p>
        </p:txBody>
      </p:sp>
      <p:sp>
        <p:nvSpPr>
          <p:cNvPr id="27" name="正方形/長方形 26"/>
          <p:cNvSpPr/>
          <p:nvPr/>
        </p:nvSpPr>
        <p:spPr>
          <a:xfrm>
            <a:off x="211765" y="3718011"/>
            <a:ext cx="4131112" cy="29781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solidFill>
                  <a:schemeClr val="tx1"/>
                </a:solidFill>
                <a:latin typeface="+mj-ea"/>
                <a:ea typeface="+mj-ea"/>
                <a:cs typeface="Meiryo UI" panose="020B0604030504040204" pitchFamily="50" charset="-128"/>
              </a:rPr>
              <a:t>　データ活用基盤・課題解決分科会　　</a:t>
            </a:r>
            <a:endParaRPr kumimoji="1" lang="ja-JP" altLang="en-US" sz="1200" dirty="0">
              <a:solidFill>
                <a:schemeClr val="tx1"/>
              </a:solidFill>
              <a:latin typeface="+mj-ea"/>
              <a:ea typeface="+mj-ea"/>
              <a:cs typeface="Meiryo UI" panose="020B0604030504040204" pitchFamily="50" charset="-128"/>
            </a:endParaRPr>
          </a:p>
        </p:txBody>
      </p:sp>
      <p:sp>
        <p:nvSpPr>
          <p:cNvPr id="28" name="左右矢印 27"/>
          <p:cNvSpPr/>
          <p:nvPr/>
        </p:nvSpPr>
        <p:spPr>
          <a:xfrm>
            <a:off x="4412633" y="4225906"/>
            <a:ext cx="720693" cy="446714"/>
          </a:xfrm>
          <a:prstGeom prst="leftRightArrow">
            <a:avLst>
              <a:gd name="adj1" fmla="val 61532"/>
              <a:gd name="adj2"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latin typeface="+mj-ea"/>
              <a:ea typeface="+mj-ea"/>
            </a:endParaRPr>
          </a:p>
        </p:txBody>
      </p:sp>
      <p:sp>
        <p:nvSpPr>
          <p:cNvPr id="29" name="正方形/長方形 28"/>
          <p:cNvSpPr/>
          <p:nvPr/>
        </p:nvSpPr>
        <p:spPr>
          <a:xfrm>
            <a:off x="4461032" y="4232686"/>
            <a:ext cx="664907" cy="498557"/>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latin typeface="+mj-ea"/>
                <a:ea typeface="+mj-ea"/>
              </a:rPr>
              <a:t>連携</a:t>
            </a:r>
            <a:endParaRPr kumimoji="1" lang="en-US" altLang="ja-JP" sz="1600" b="1" dirty="0">
              <a:solidFill>
                <a:srgbClr val="FF0000"/>
              </a:solidFill>
              <a:latin typeface="+mj-ea"/>
              <a:ea typeface="+mj-ea"/>
            </a:endParaRPr>
          </a:p>
        </p:txBody>
      </p:sp>
      <p:cxnSp>
        <p:nvCxnSpPr>
          <p:cNvPr id="30" name="直線コネクタ 29"/>
          <p:cNvCxnSpPr/>
          <p:nvPr/>
        </p:nvCxnSpPr>
        <p:spPr>
          <a:xfrm>
            <a:off x="2255332" y="4840229"/>
            <a:ext cx="0" cy="678590"/>
          </a:xfrm>
          <a:prstGeom prst="line">
            <a:avLst/>
          </a:prstGeom>
          <a:ln/>
        </p:spPr>
        <p:style>
          <a:lnRef idx="1">
            <a:schemeClr val="accent1"/>
          </a:lnRef>
          <a:fillRef idx="2">
            <a:schemeClr val="accent1"/>
          </a:fillRef>
          <a:effectRef idx="1">
            <a:schemeClr val="accent1"/>
          </a:effectRef>
          <a:fontRef idx="minor">
            <a:schemeClr val="dk1"/>
          </a:fontRef>
        </p:style>
      </p:cxnSp>
      <p:sp>
        <p:nvSpPr>
          <p:cNvPr id="31" name="正方形/長方形 30"/>
          <p:cNvSpPr/>
          <p:nvPr/>
        </p:nvSpPr>
        <p:spPr>
          <a:xfrm>
            <a:off x="992560" y="5447762"/>
            <a:ext cx="2520280" cy="77273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solidFill>
                  <a:schemeClr val="tx1"/>
                </a:solidFill>
                <a:latin typeface="+mj-ea"/>
                <a:ea typeface="+mj-ea"/>
                <a:cs typeface="Meiryo UI" panose="020B0604030504040204" pitchFamily="50" charset="-128"/>
              </a:rPr>
              <a:t>自動運転に係る制度整備大綱</a:t>
            </a:r>
            <a:endParaRPr lang="en-US" altLang="ja-JP" sz="1400" dirty="0">
              <a:solidFill>
                <a:schemeClr val="tx1"/>
              </a:solidFill>
              <a:latin typeface="+mj-ea"/>
              <a:ea typeface="+mj-ea"/>
              <a:cs typeface="Meiryo UI" panose="020B0604030504040204" pitchFamily="50" charset="-128"/>
            </a:endParaRPr>
          </a:p>
          <a:p>
            <a:r>
              <a:rPr lang="ja-JP" altLang="en-US" sz="1400" dirty="0">
                <a:solidFill>
                  <a:schemeClr val="tx1"/>
                </a:solidFill>
                <a:latin typeface="+mj-ea"/>
                <a:ea typeface="+mj-ea"/>
                <a:cs typeface="Meiryo UI" panose="020B0604030504040204" pitchFamily="50" charset="-128"/>
              </a:rPr>
              <a:t>サブワーキングチーム</a:t>
            </a:r>
            <a:endParaRPr kumimoji="1" lang="ja-JP" altLang="en-US" sz="1050" dirty="0">
              <a:solidFill>
                <a:schemeClr val="tx1"/>
              </a:solidFill>
              <a:latin typeface="+mj-ea"/>
              <a:ea typeface="+mj-ea"/>
              <a:cs typeface="Meiryo UI" panose="020B0604030504040204" pitchFamily="50" charset="-128"/>
            </a:endParaRPr>
          </a:p>
        </p:txBody>
      </p:sp>
      <p:cxnSp>
        <p:nvCxnSpPr>
          <p:cNvPr id="46" name="直線コネクタ 45"/>
          <p:cNvCxnSpPr/>
          <p:nvPr/>
        </p:nvCxnSpPr>
        <p:spPr>
          <a:xfrm flipH="1" flipV="1">
            <a:off x="5867400" y="5257800"/>
            <a:ext cx="2606722" cy="22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1" name="直線コネクタ 60"/>
          <p:cNvCxnSpPr/>
          <p:nvPr/>
        </p:nvCxnSpPr>
        <p:spPr>
          <a:xfrm flipV="1">
            <a:off x="5867400" y="5248200"/>
            <a:ext cx="2028" cy="162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2" name="直線コネクタ 61"/>
          <p:cNvCxnSpPr/>
          <p:nvPr/>
        </p:nvCxnSpPr>
        <p:spPr>
          <a:xfrm flipV="1">
            <a:off x="8456172" y="5248200"/>
            <a:ext cx="2028" cy="162000"/>
          </a:xfrm>
          <a:prstGeom prst="line">
            <a:avLst/>
          </a:prstGeom>
          <a:ln/>
        </p:spPr>
        <p:style>
          <a:lnRef idx="1">
            <a:schemeClr val="accent2"/>
          </a:lnRef>
          <a:fillRef idx="0">
            <a:schemeClr val="accent2"/>
          </a:fillRef>
          <a:effectRef idx="0">
            <a:schemeClr val="accent2"/>
          </a:effectRef>
          <a:fontRef idx="minor">
            <a:schemeClr val="tx1"/>
          </a:fontRef>
        </p:style>
      </p:cxnSp>
      <p:sp>
        <p:nvSpPr>
          <p:cNvPr id="32"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21</a:t>
            </a:r>
            <a:endParaRPr kumimoji="1" lang="ja-JP" altLang="en-US" sz="1400" dirty="0">
              <a:latin typeface="+mj-ea"/>
              <a:ea typeface="+mj-ea"/>
            </a:endParaRPr>
          </a:p>
        </p:txBody>
      </p:sp>
    </p:spTree>
    <p:extLst>
      <p:ext uri="{BB962C8B-B14F-4D97-AF65-F5344CB8AC3E}">
        <p14:creationId xmlns:p14="http://schemas.microsoft.com/office/powerpoint/2010/main" val="166237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210884" y="853479"/>
            <a:ext cx="8795449" cy="860255"/>
          </a:xfrm>
          <a:prstGeom prst="roundRect">
            <a:avLst>
              <a:gd name="adj" fmla="val 711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457200" y="0"/>
            <a:ext cx="8229600" cy="565674"/>
          </a:xfrm>
        </p:spPr>
        <p:txBody>
          <a:bodyPr/>
          <a:lstStyle/>
          <a:p>
            <a:r>
              <a:rPr lang="ja-JP" altLang="en-US" sz="2215" b="1" dirty="0"/>
              <a:t>「官民</a:t>
            </a:r>
            <a:r>
              <a:rPr lang="en-US" altLang="ja-JP" sz="2215" b="1" dirty="0"/>
              <a:t>ITS</a:t>
            </a:r>
            <a:r>
              <a:rPr lang="ja-JP" altLang="en-US" sz="2215" b="1" dirty="0"/>
              <a:t>構想・ロードマップ」これまでの経緯</a:t>
            </a:r>
          </a:p>
        </p:txBody>
      </p:sp>
      <p:sp>
        <p:nvSpPr>
          <p:cNvPr id="3" name="コンテンツ プレースホルダー 2"/>
          <p:cNvSpPr>
            <a:spLocks noGrp="1"/>
          </p:cNvSpPr>
          <p:nvPr>
            <p:ph sz="quarter" idx="1"/>
          </p:nvPr>
        </p:nvSpPr>
        <p:spPr>
          <a:xfrm>
            <a:off x="210883" y="838234"/>
            <a:ext cx="8748065" cy="751361"/>
          </a:xfrm>
        </p:spPr>
        <p:txBody>
          <a:bodyPr/>
          <a:lstStyle/>
          <a:p>
            <a:r>
              <a:rPr lang="en-US" altLang="ja-JP" sz="1662" dirty="0"/>
              <a:t>IT</a:t>
            </a:r>
            <a:r>
              <a:rPr lang="ja-JP" altLang="en-US" sz="1662" dirty="0"/>
              <a:t>総合戦略本部では、</a:t>
            </a:r>
            <a:r>
              <a:rPr lang="en-US" altLang="ja-JP" sz="1662" dirty="0"/>
              <a:t>ITS</a:t>
            </a:r>
            <a:r>
              <a:rPr lang="ja-JP" altLang="en-US" sz="1662" dirty="0"/>
              <a:t>・自動運転に係る政府全体の戦略である「官民</a:t>
            </a:r>
            <a:r>
              <a:rPr lang="en-US" altLang="ja-JP" sz="1662" dirty="0"/>
              <a:t>ITS</a:t>
            </a:r>
            <a:r>
              <a:rPr lang="ja-JP" altLang="en-US" sz="1662" dirty="0"/>
              <a:t>構想・ロードマップ」を、これまで</a:t>
            </a:r>
            <a:r>
              <a:rPr lang="en-US" altLang="ja-JP" sz="1662" dirty="0"/>
              <a:t>3</a:t>
            </a:r>
            <a:r>
              <a:rPr lang="ja-JP" altLang="en-US" sz="1662" dirty="0"/>
              <a:t>回にわたって策定・改定（昨年版は「官民</a:t>
            </a:r>
            <a:r>
              <a:rPr lang="en-US" altLang="ja-JP" sz="1662" dirty="0"/>
              <a:t>ITS</a:t>
            </a:r>
            <a:r>
              <a:rPr lang="ja-JP" altLang="en-US" sz="1662" dirty="0"/>
              <a:t>構想・ロードマップ</a:t>
            </a:r>
            <a:r>
              <a:rPr lang="en-US" altLang="ja-JP" sz="1662" dirty="0"/>
              <a:t>2016</a:t>
            </a:r>
            <a:r>
              <a:rPr lang="ja-JP" altLang="en-US" sz="1662" dirty="0"/>
              <a:t>」）。</a:t>
            </a:r>
            <a:endParaRPr lang="en-US" altLang="ja-JP" sz="1662" dirty="0"/>
          </a:p>
          <a:p>
            <a:r>
              <a:rPr lang="ja-JP" altLang="en-US" sz="1662" dirty="0"/>
              <a:t>内閣府では、省庁横断的研究開発プログラムである</a:t>
            </a:r>
            <a:r>
              <a:rPr lang="en-US" altLang="ja-JP" sz="1662" dirty="0"/>
              <a:t>SIP</a:t>
            </a:r>
            <a:r>
              <a:rPr lang="ja-JP" altLang="en-US" sz="1662" dirty="0"/>
              <a:t>自動走行が、</a:t>
            </a:r>
            <a:r>
              <a:rPr lang="en-US" altLang="ja-JP" sz="1662" dirty="0"/>
              <a:t>2014</a:t>
            </a:r>
            <a:r>
              <a:rPr lang="ja-JP" altLang="en-US" sz="1662" dirty="0"/>
              <a:t>年から本格開始。</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558673051"/>
              </p:ext>
            </p:extLst>
          </p:nvPr>
        </p:nvGraphicFramePr>
        <p:xfrm>
          <a:off x="210883" y="1733719"/>
          <a:ext cx="8748066" cy="4849820"/>
        </p:xfrm>
        <a:graphic>
          <a:graphicData uri="http://schemas.openxmlformats.org/drawingml/2006/table">
            <a:tbl>
              <a:tblPr firstRow="1" bandRow="1">
                <a:tableStyleId>{5C22544A-7EE6-4342-B048-85BDC9FD1C3A}</a:tableStyleId>
              </a:tblPr>
              <a:tblGrid>
                <a:gridCol w="693764">
                  <a:extLst>
                    <a:ext uri="{9D8B030D-6E8A-4147-A177-3AD203B41FA5}">
                      <a16:colId xmlns:a16="http://schemas.microsoft.com/office/drawing/2014/main" val="20000"/>
                    </a:ext>
                  </a:extLst>
                </a:gridCol>
                <a:gridCol w="4846206">
                  <a:extLst>
                    <a:ext uri="{9D8B030D-6E8A-4147-A177-3AD203B41FA5}">
                      <a16:colId xmlns:a16="http://schemas.microsoft.com/office/drawing/2014/main" val="20001"/>
                    </a:ext>
                  </a:extLst>
                </a:gridCol>
                <a:gridCol w="3208096">
                  <a:extLst>
                    <a:ext uri="{9D8B030D-6E8A-4147-A177-3AD203B41FA5}">
                      <a16:colId xmlns:a16="http://schemas.microsoft.com/office/drawing/2014/main" val="20002"/>
                    </a:ext>
                  </a:extLst>
                </a:gridCol>
              </a:tblGrid>
              <a:tr h="281354">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政府における動き（</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本部、各府省）</a:t>
                      </a:r>
                    </a:p>
                  </a:txBody>
                  <a:tcPr marL="84406" marR="84406" marT="42203" marB="42203"/>
                </a:tc>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その他（官邸、民間等の動き）</a:t>
                      </a:r>
                    </a:p>
                  </a:txBody>
                  <a:tcPr marL="84406" marR="84406" marT="42203" marB="42203"/>
                </a:tc>
                <a:extLst>
                  <a:ext uri="{0D108BD9-81ED-4DB2-BD59-A6C34878D82A}">
                    <a16:rowId xmlns:a16="http://schemas.microsoft.com/office/drawing/2014/main" val="10000"/>
                  </a:ext>
                </a:extLst>
              </a:tr>
              <a:tr h="1380369">
                <a:tc>
                  <a:txBody>
                    <a:bodyPr/>
                    <a:lstStyle/>
                    <a:p>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2013</a:t>
                      </a:r>
                    </a:p>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年度</a:t>
                      </a:r>
                    </a:p>
                  </a:txBody>
                  <a:tcPr marL="84406" marR="84406" marT="42203" marB="42203"/>
                </a:tc>
                <a:tc>
                  <a:txBody>
                    <a:bodyPr/>
                    <a:lstStyle/>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tc>
                  <a:txBody>
                    <a:bodyPr/>
                    <a:lstStyle/>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extLst>
                  <a:ext uri="{0D108BD9-81ED-4DB2-BD59-A6C34878D82A}">
                    <a16:rowId xmlns:a16="http://schemas.microsoft.com/office/drawing/2014/main" val="10001"/>
                  </a:ext>
                </a:extLst>
              </a:tr>
              <a:tr h="1129972">
                <a:tc>
                  <a:txBody>
                    <a:bodyPr/>
                    <a:lstStyle/>
                    <a:p>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2014</a:t>
                      </a:r>
                    </a:p>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年度</a:t>
                      </a:r>
                    </a:p>
                  </a:txBody>
                  <a:tcPr marL="84406" marR="84406" marT="42203" marB="42203">
                    <a:solidFill>
                      <a:schemeClr val="bg1">
                        <a:lumMod val="95000"/>
                      </a:schemeClr>
                    </a:solidFill>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solidFill>
                      <a:schemeClr val="bg1">
                        <a:lumMod val="95000"/>
                      </a:schemeClr>
                    </a:solidFill>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solidFill>
                      <a:schemeClr val="bg1">
                        <a:lumMod val="95000"/>
                      </a:schemeClr>
                    </a:solidFill>
                  </a:tcPr>
                </a:tc>
                <a:extLst>
                  <a:ext uri="{0D108BD9-81ED-4DB2-BD59-A6C34878D82A}">
                    <a16:rowId xmlns:a16="http://schemas.microsoft.com/office/drawing/2014/main" val="10002"/>
                  </a:ext>
                </a:extLst>
              </a:tr>
              <a:tr h="928468">
                <a:tc>
                  <a:txBody>
                    <a:bodyPr/>
                    <a:lstStyle/>
                    <a:p>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2015</a:t>
                      </a:r>
                    </a:p>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年度</a:t>
                      </a:r>
                    </a:p>
                  </a:txBody>
                  <a:tcPr marL="84406" marR="84406" marT="42203" marB="42203"/>
                </a:tc>
                <a:tc>
                  <a:txBody>
                    <a:bodyPr/>
                    <a:lstStyle/>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extLst>
                  <a:ext uri="{0D108BD9-81ED-4DB2-BD59-A6C34878D82A}">
                    <a16:rowId xmlns:a16="http://schemas.microsoft.com/office/drawing/2014/main" val="10003"/>
                  </a:ext>
                </a:extLst>
              </a:tr>
              <a:tr h="534572">
                <a:tc>
                  <a:txBody>
                    <a:bodyPr/>
                    <a:lstStyle/>
                    <a:p>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2016</a:t>
                      </a:r>
                    </a:p>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extLst>
                  <a:ext uri="{0D108BD9-81ED-4DB2-BD59-A6C34878D82A}">
                    <a16:rowId xmlns:a16="http://schemas.microsoft.com/office/drawing/2014/main" val="10004"/>
                  </a:ext>
                </a:extLst>
              </a:tr>
              <a:tr h="586879">
                <a:tc>
                  <a:txBody>
                    <a:bodyPr/>
                    <a:lstStyle/>
                    <a:p>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2017</a:t>
                      </a:r>
                      <a:b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tc>
                <a:extLst>
                  <a:ext uri="{0D108BD9-81ED-4DB2-BD59-A6C34878D82A}">
                    <a16:rowId xmlns:a16="http://schemas.microsoft.com/office/drawing/2014/main" val="10005"/>
                  </a:ext>
                </a:extLst>
              </a:tr>
            </a:tbl>
          </a:graphicData>
        </a:graphic>
      </p:graphicFrame>
      <p:sp>
        <p:nvSpPr>
          <p:cNvPr id="18" name="正方形/長方形 17"/>
          <p:cNvSpPr/>
          <p:nvPr/>
        </p:nvSpPr>
        <p:spPr>
          <a:xfrm>
            <a:off x="1065562" y="2055907"/>
            <a:ext cx="2636069" cy="217235"/>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bwMode="auto">
          <a:xfrm>
            <a:off x="1043099" y="2036496"/>
            <a:ext cx="2822392" cy="426191"/>
          </a:xfrm>
          <a:prstGeom prst="rect">
            <a:avLst/>
          </a:prstGeom>
          <a:noFill/>
          <a:ln w="9525" algn="ctr">
            <a:noFill/>
            <a:miter lim="800000"/>
            <a:headEnd/>
            <a:tailEnd/>
          </a:ln>
          <a:effectLst/>
        </p:spPr>
        <p:txBody>
          <a:bodyPr vert="horz" wrap="squar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「世界最先端</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国家創造宣言」</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2013.6</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「府省横断的ロードマップを策定する」</a:t>
            </a:r>
          </a:p>
        </p:txBody>
      </p:sp>
      <p:sp>
        <p:nvSpPr>
          <p:cNvPr id="20" name="正方形/長方形 19"/>
          <p:cNvSpPr/>
          <p:nvPr/>
        </p:nvSpPr>
        <p:spPr>
          <a:xfrm>
            <a:off x="1568262" y="2434129"/>
            <a:ext cx="1740829" cy="323142"/>
          </a:xfrm>
          <a:prstGeom prst="rect">
            <a:avLst/>
          </a:prstGeom>
          <a:solidFill>
            <a:schemeClr val="accent6">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bwMode="auto">
          <a:xfrm>
            <a:off x="1545033" y="2403222"/>
            <a:ext cx="1899657" cy="398876"/>
          </a:xfrm>
          <a:prstGeom prst="rect">
            <a:avLst/>
          </a:prstGeom>
          <a:noFill/>
          <a:ln w="9525" algn="ctr">
            <a:noFill/>
            <a:miter lim="800000"/>
            <a:headEnd/>
            <a:tailEnd/>
          </a:ln>
          <a:effectLst/>
        </p:spPr>
        <p:txBody>
          <a:bodyPr vert="horz" wrap="square" lIns="84375" tIns="42188" rIns="84375" bIns="42188" rtlCol="0">
            <a:spAutoFit/>
          </a:bodyPr>
          <a:lstStyle/>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「運転支援システム高度化計画」</a:t>
            </a:r>
            <a:b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（省庁連絡会議：</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2013.10</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endParaRPr kumimoji="1" lang="en-US" altLang="ja-JP" sz="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auto">
          <a:xfrm>
            <a:off x="999866" y="2842571"/>
            <a:ext cx="1601880" cy="404839"/>
          </a:xfrm>
          <a:prstGeom prst="rect">
            <a:avLst/>
          </a:prstGeom>
          <a:noFill/>
          <a:ln w="9525" algn="ctr">
            <a:noFill/>
            <a:miter lim="800000"/>
            <a:headEnd/>
            <a:tailEnd/>
          </a:ln>
          <a:effectLst/>
        </p:spPr>
        <p:txBody>
          <a:bodyPr vert="horz" wrap="none" lIns="84375" tIns="42188" rIns="84375" bIns="42188" rtlCol="0">
            <a:spAutoFit/>
          </a:bodyPr>
          <a:lstStyle/>
          <a:p>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本部道路交通分科会</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2013.10</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2014.3</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正方形/長方形 22"/>
          <p:cNvSpPr/>
          <p:nvPr/>
        </p:nvSpPr>
        <p:spPr>
          <a:xfrm>
            <a:off x="1026457" y="3538324"/>
            <a:ext cx="2418234" cy="201798"/>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bwMode="auto">
          <a:xfrm>
            <a:off x="932223" y="3501368"/>
            <a:ext cx="3214767" cy="582387"/>
          </a:xfrm>
          <a:prstGeom prst="rect">
            <a:avLst/>
          </a:prstGeom>
          <a:noFill/>
          <a:ln w="9525" algn="ctr">
            <a:noFill/>
            <a:miter lim="800000"/>
            <a:headEnd/>
            <a:tailEnd/>
          </a:ln>
          <a:effectLst/>
        </p:spPr>
        <p:txBody>
          <a:bodyPr vert="horz" wrap="squar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ITS</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構想・ロードマップ」</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2014.6</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制度面も含む</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ITS</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・自動運転に係る国家戦略</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世界初</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63776" indent="-263776">
              <a:buFont typeface="Arial" panose="020B0604020202020204" pitchFamily="34" charset="0"/>
              <a:buChar char="•"/>
            </a:pP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年を視野に、市場化期待時期も明記</a:t>
            </a:r>
          </a:p>
        </p:txBody>
      </p:sp>
      <p:sp>
        <p:nvSpPr>
          <p:cNvPr id="25" name="テキスト ボックス 24"/>
          <p:cNvSpPr txBox="1"/>
          <p:nvPr/>
        </p:nvSpPr>
        <p:spPr bwMode="auto">
          <a:xfrm>
            <a:off x="3670789" y="2688740"/>
            <a:ext cx="2148504" cy="596687"/>
          </a:xfrm>
          <a:prstGeom prst="rect">
            <a:avLst/>
          </a:prstGeom>
          <a:noFill/>
          <a:ln w="9525" algn="ctr">
            <a:noFill/>
            <a:miter lim="800000"/>
            <a:headEnd/>
            <a:tailEnd/>
          </a:ln>
          <a:effectLst/>
        </p:spPr>
        <p:txBody>
          <a:bodyPr vert="horz" wrap="non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総合科技会議：</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SIP10</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課題選定</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2013.9</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政策参与決定（</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2013.12</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6" name="正方形/長方形 25"/>
          <p:cNvSpPr/>
          <p:nvPr/>
        </p:nvSpPr>
        <p:spPr>
          <a:xfrm>
            <a:off x="3804132" y="3526352"/>
            <a:ext cx="1645491" cy="197509"/>
          </a:xfrm>
          <a:prstGeom prst="rect">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auto">
          <a:xfrm>
            <a:off x="3878845" y="3501378"/>
            <a:ext cx="2194450" cy="582387"/>
          </a:xfrm>
          <a:prstGeom prst="rect">
            <a:avLst/>
          </a:prstGeom>
          <a:noFill/>
          <a:ln w="9525" algn="ctr">
            <a:noFill/>
            <a:miter lim="800000"/>
            <a:headEnd/>
            <a:tailEnd/>
          </a:ln>
          <a:effectLst/>
        </p:spPr>
        <p:txBody>
          <a:bodyPr vert="horz" wrap="square" lIns="84375" tIns="42188" rIns="84375" bIns="42188" rtlCol="0">
            <a:spAutoFit/>
          </a:bodyPr>
          <a:lstStyle/>
          <a:p>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SIP</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自動走行本格開始</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a:t>
            </a:r>
            <a:r>
              <a:rPr kumimoji="1" lang="ja-JP" altLang="en-US" sz="923"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予算配分決定（</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任命（</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026457" y="4608365"/>
            <a:ext cx="2651022" cy="212794"/>
          </a:xfrm>
          <a:prstGeom prst="rect">
            <a:avLst/>
          </a:prstGeom>
          <a:solidFill>
            <a:schemeClr val="accent6">
              <a:lumMod val="75000"/>
            </a:schemeClr>
          </a:solidFill>
          <a:ln>
            <a:solidFill>
              <a:srgbClr val="B66D3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bwMode="auto">
          <a:xfrm>
            <a:off x="1007663" y="4584065"/>
            <a:ext cx="2992088" cy="355146"/>
          </a:xfrm>
          <a:prstGeom prst="rect">
            <a:avLst/>
          </a:prstGeom>
          <a:noFill/>
          <a:ln w="9525" algn="ctr">
            <a:noFill/>
            <a:miter lim="800000"/>
            <a:headEnd/>
            <a:tailEnd/>
          </a:ln>
          <a:effectLst/>
        </p:spPr>
        <p:txBody>
          <a:bodyPr vert="horz" wrap="squar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ITS</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構想・ロードマップ</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2015.6</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7517069" y="2426915"/>
            <a:ext cx="1393348" cy="381483"/>
          </a:xfrm>
          <a:prstGeom prst="rect">
            <a:avLst/>
          </a:prstGeom>
          <a:solidFill>
            <a:schemeClr val="accent4">
              <a:lumMod val="60000"/>
              <a:lumOff val="40000"/>
            </a:schemeClr>
          </a:solidFill>
          <a:ln>
            <a:solidFill>
              <a:schemeClr val="accent4">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bwMode="auto">
          <a:xfrm>
            <a:off x="7487949" y="2399753"/>
            <a:ext cx="1411196" cy="404839"/>
          </a:xfrm>
          <a:prstGeom prst="rect">
            <a:avLst/>
          </a:prstGeom>
          <a:noFill/>
          <a:ln w="9525" algn="ctr">
            <a:noFill/>
            <a:miter lim="800000"/>
            <a:headEnd/>
            <a:tailEnd/>
          </a:ln>
          <a:effectLst/>
        </p:spPr>
        <p:txBody>
          <a:bodyPr vert="horz" wrap="square" lIns="84375" tIns="42188" rIns="84375" bIns="42188" rtlCol="0">
            <a:spAutoFit/>
          </a:bodyPr>
          <a:lstStyle/>
          <a:p>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ITS</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世界会議＠東京</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2013.10</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bwMode="auto">
          <a:xfrm>
            <a:off x="1202151" y="4062590"/>
            <a:ext cx="2404984" cy="255696"/>
          </a:xfrm>
          <a:prstGeom prst="rect">
            <a:avLst/>
          </a:prstGeom>
          <a:noFill/>
          <a:ln w="9525" algn="ctr">
            <a:noFill/>
            <a:miter lim="800000"/>
            <a:headEnd/>
            <a:tailEnd/>
          </a:ln>
          <a:effectLst/>
        </p:spPr>
        <p:txBody>
          <a:bodyPr vert="horz" wrap="none" lIns="84375" tIns="42188" rIns="84375" bIns="42188" rtlCol="0">
            <a:spAutoFit/>
          </a:bodyPr>
          <a:lstStyle/>
          <a:p>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本部道路交通分科会</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2014.9</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bwMode="auto">
          <a:xfrm>
            <a:off x="3887742" y="3973629"/>
            <a:ext cx="1544172" cy="255696"/>
          </a:xfrm>
          <a:prstGeom prst="rect">
            <a:avLst/>
          </a:prstGeom>
          <a:noFill/>
          <a:ln w="9525" algn="ctr">
            <a:noFill/>
            <a:miter lim="800000"/>
            <a:headEnd/>
            <a:tailEnd/>
          </a:ln>
          <a:effectLst/>
        </p:spPr>
        <p:txBody>
          <a:bodyPr vert="horz" wrap="none" lIns="84375" tIns="42188" rIns="84375" bIns="42188" rtlCol="0">
            <a:spAutoFit/>
          </a:bodyPr>
          <a:lstStyle/>
          <a:p>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SIP</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自動走行推進会議</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下矢印 34"/>
          <p:cNvSpPr/>
          <p:nvPr/>
        </p:nvSpPr>
        <p:spPr>
          <a:xfrm>
            <a:off x="1239190" y="2456809"/>
            <a:ext cx="244010" cy="426997"/>
          </a:xfrm>
          <a:prstGeom prst="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下矢印 35"/>
          <p:cNvSpPr/>
          <p:nvPr/>
        </p:nvSpPr>
        <p:spPr>
          <a:xfrm>
            <a:off x="1991608" y="2760898"/>
            <a:ext cx="226885" cy="140677"/>
          </a:xfrm>
          <a:prstGeom prst="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下矢印 36"/>
          <p:cNvSpPr/>
          <p:nvPr/>
        </p:nvSpPr>
        <p:spPr>
          <a:xfrm>
            <a:off x="1190525" y="3218675"/>
            <a:ext cx="377737" cy="263544"/>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下矢印 37"/>
          <p:cNvSpPr/>
          <p:nvPr/>
        </p:nvSpPr>
        <p:spPr>
          <a:xfrm>
            <a:off x="1159544" y="4288989"/>
            <a:ext cx="377737" cy="256782"/>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a:off x="4485132" y="3276486"/>
            <a:ext cx="377737" cy="243569"/>
          </a:xfrm>
          <a:prstGeom prst="downArrow">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813621" y="2585146"/>
            <a:ext cx="1374061" cy="381483"/>
          </a:xfrm>
          <a:prstGeom prst="rect">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bwMode="auto">
          <a:xfrm>
            <a:off x="5740212" y="2584058"/>
            <a:ext cx="1691969" cy="760000"/>
          </a:xfrm>
          <a:prstGeom prst="rect">
            <a:avLst/>
          </a:prstGeom>
          <a:noFill/>
          <a:ln w="9525" algn="ctr">
            <a:noFill/>
            <a:miter lim="800000"/>
            <a:headEnd/>
            <a:tailEnd/>
          </a:ln>
          <a:effectLst/>
        </p:spPr>
        <p:txBody>
          <a:bodyPr vert="horz" wrap="squar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公道実証・首相試乗</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2013.11</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日本初の一般道路に</a:t>
            </a:r>
            <a:b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おける本格実証</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http://www.kantei.go.jp/jp/96_abe/actions/201311/__icsFiles/afieldfile/2013/11/11/09car02.jpg?w=496&amp;s=100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5329" y="3281403"/>
            <a:ext cx="1236898" cy="915205"/>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bwMode="auto">
          <a:xfrm>
            <a:off x="5732889" y="2173744"/>
            <a:ext cx="2822529" cy="369252"/>
          </a:xfrm>
          <a:prstGeom prst="rect">
            <a:avLst/>
          </a:prstGeom>
          <a:noFill/>
          <a:ln w="9525" algn="ctr">
            <a:noFill/>
            <a:miter lim="800000"/>
            <a:headEnd/>
            <a:tailEnd/>
          </a:ln>
          <a:effectLst/>
        </p:spPr>
        <p:txBody>
          <a:bodyPr vert="horz" wrap="square" lIns="84375" tIns="42188" rIns="84375" bIns="42188" rtlCol="0">
            <a:spAutoFit/>
          </a:bodyPr>
          <a:lstStyle/>
          <a:p>
            <a:pPr marL="158265" indent="-158265">
              <a:buFont typeface="Arial" panose="020B0604020202020204" pitchFamily="34" charset="0"/>
              <a:buChar cha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日産、トヨタ、ホンダ等：自動走行システムに係る取組発表（</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2013.8</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2013.10</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5" name="直線矢印コネクタ 44"/>
          <p:cNvCxnSpPr/>
          <p:nvPr/>
        </p:nvCxnSpPr>
        <p:spPr>
          <a:xfrm flipH="1">
            <a:off x="1628543" y="3218675"/>
            <a:ext cx="210492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550352" y="4341952"/>
            <a:ext cx="2406643" cy="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bwMode="auto">
          <a:xfrm>
            <a:off x="2282082" y="4310241"/>
            <a:ext cx="670535" cy="234343"/>
          </a:xfrm>
          <a:prstGeom prst="rect">
            <a:avLst/>
          </a:prstGeom>
          <a:noFill/>
          <a:ln w="9525" algn="ctr">
            <a:noFill/>
            <a:miter lim="800000"/>
            <a:headEnd/>
            <a:tailEnd/>
          </a:ln>
          <a:effectLst/>
        </p:spPr>
        <p:txBody>
          <a:bodyPr vert="horz" wrap="none" lIns="84375" tIns="42188" rIns="84375" bIns="42188" rtlCol="0">
            <a:spAutoFit/>
          </a:bodyPr>
          <a:lstStyle/>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合同会議</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bwMode="auto">
          <a:xfrm>
            <a:off x="4397209" y="4288816"/>
            <a:ext cx="1452800" cy="596687"/>
          </a:xfrm>
          <a:prstGeom prst="rect">
            <a:avLst/>
          </a:prstGeom>
          <a:noFill/>
          <a:ln w="9525" algn="ctr">
            <a:noFill/>
            <a:miter lim="800000"/>
            <a:headEnd/>
            <a:tailEnd/>
          </a:ln>
          <a:effectLst/>
        </p:spPr>
        <p:txBody>
          <a:bodyPr vert="horz" wrap="non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経産省・国交省「自動</a:t>
            </a:r>
            <a:b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走行ビジネス検討会」</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2015.2</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2" name="下矢印 51"/>
          <p:cNvSpPr/>
          <p:nvPr/>
        </p:nvSpPr>
        <p:spPr>
          <a:xfrm>
            <a:off x="4292032" y="4341952"/>
            <a:ext cx="191733" cy="412825"/>
          </a:xfrm>
          <a:prstGeom prst="down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矢印コネクタ 54"/>
          <p:cNvCxnSpPr/>
          <p:nvPr/>
        </p:nvCxnSpPr>
        <p:spPr>
          <a:xfrm flipH="1">
            <a:off x="3580807" y="5036959"/>
            <a:ext cx="2152082" cy="550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bwMode="auto">
          <a:xfrm>
            <a:off x="1172894" y="4906552"/>
            <a:ext cx="2481928" cy="255696"/>
          </a:xfrm>
          <a:prstGeom prst="rect">
            <a:avLst/>
          </a:prstGeom>
          <a:noFill/>
          <a:ln w="9525" algn="ctr">
            <a:noFill/>
            <a:miter lim="800000"/>
            <a:headEnd/>
            <a:tailEnd/>
          </a:ln>
          <a:effectLst/>
        </p:spPr>
        <p:txBody>
          <a:bodyPr vert="horz" wrap="none" lIns="84375" tIns="42188" rIns="84375" bIns="42188" rtlCol="0">
            <a:spAutoFit/>
          </a:bodyPr>
          <a:lstStyle/>
          <a:p>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本部道路交通分科会</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2015.12</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下矢印 45"/>
          <p:cNvSpPr/>
          <p:nvPr/>
        </p:nvSpPr>
        <p:spPr>
          <a:xfrm>
            <a:off x="1167297" y="5136437"/>
            <a:ext cx="377737" cy="256782"/>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017294" y="5483868"/>
            <a:ext cx="2870448" cy="199939"/>
          </a:xfrm>
          <a:prstGeom prst="rect">
            <a:avLst/>
          </a:prstGeom>
          <a:solidFill>
            <a:schemeClr val="accent6">
              <a:lumMod val="75000"/>
            </a:schemeClr>
          </a:solidFill>
          <a:ln w="38100">
            <a:solidFill>
              <a:srgbClr val="B66D3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bwMode="auto">
          <a:xfrm>
            <a:off x="979434" y="5450805"/>
            <a:ext cx="3150949" cy="312506"/>
          </a:xfrm>
          <a:prstGeom prst="rect">
            <a:avLst/>
          </a:prstGeom>
          <a:noFill/>
          <a:ln w="9525" algn="ctr">
            <a:noFill/>
            <a:miter lim="800000"/>
            <a:headEnd/>
            <a:tailEnd/>
          </a:ln>
          <a:effectLst/>
        </p:spPr>
        <p:txBody>
          <a:bodyPr vert="horz" wrap="squar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ITS</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構想・ロードマップ</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2016.5</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5817170" y="4954790"/>
            <a:ext cx="1319046" cy="228161"/>
          </a:xfrm>
          <a:prstGeom prst="rect">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bwMode="auto">
          <a:xfrm>
            <a:off x="5759841" y="4468295"/>
            <a:ext cx="3210772" cy="511279"/>
          </a:xfrm>
          <a:prstGeom prst="rect">
            <a:avLst/>
          </a:prstGeom>
          <a:noFill/>
          <a:ln w="9525" algn="ctr">
            <a:noFill/>
            <a:miter lim="800000"/>
            <a:headEnd/>
            <a:tailEnd/>
          </a:ln>
          <a:effectLst/>
        </p:spPr>
        <p:txBody>
          <a:bodyPr vert="horz" wrap="square" lIns="84375" tIns="42188" rIns="84375" bIns="42188" rtlCol="0">
            <a:spAutoFit/>
          </a:bodyPr>
          <a:lstStyle/>
          <a:p>
            <a:pPr marL="158265" indent="-158265">
              <a:buFont typeface="Arial" panose="020B0604020202020204" pitchFamily="34" charset="0"/>
              <a:buChar cha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トヨタ、日産、ホンダ等：</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年までの高速道路での自動走行システムの実用化等を発表（</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2015.10</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国家戦略特区プロジェクト（</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2015.10</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0" name="テキスト ボックス 59"/>
          <p:cNvSpPr txBox="1"/>
          <p:nvPr/>
        </p:nvSpPr>
        <p:spPr bwMode="auto">
          <a:xfrm>
            <a:off x="5769502" y="4935758"/>
            <a:ext cx="1691969" cy="497300"/>
          </a:xfrm>
          <a:prstGeom prst="rect">
            <a:avLst/>
          </a:prstGeom>
          <a:noFill/>
          <a:ln w="9525" algn="ctr">
            <a:noFill/>
            <a:miter lim="800000"/>
            <a:headEnd/>
            <a:tailEnd/>
          </a:ln>
          <a:effectLst/>
        </p:spPr>
        <p:txBody>
          <a:bodyPr vert="horz" wrap="squar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官民対話</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2015.11</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br>
              <a:rPr kumimoji="1" lang="en-US" altLang="ja-JP" sz="1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endParaRPr kumimoji="1" lang="en-US" altLang="ja-JP" sz="1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総理からの発言</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4"/>
          <a:stretch>
            <a:fillRect/>
          </a:stretch>
        </p:blipFill>
        <p:spPr>
          <a:xfrm>
            <a:off x="7520485" y="5181993"/>
            <a:ext cx="1203137" cy="796041"/>
          </a:xfrm>
          <a:prstGeom prst="rect">
            <a:avLst/>
          </a:prstGeom>
        </p:spPr>
      </p:pic>
      <p:cxnSp>
        <p:nvCxnSpPr>
          <p:cNvPr id="61" name="直線矢印コネクタ 60"/>
          <p:cNvCxnSpPr/>
          <p:nvPr/>
        </p:nvCxnSpPr>
        <p:spPr>
          <a:xfrm>
            <a:off x="1567137" y="5203444"/>
            <a:ext cx="2406643" cy="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bwMode="auto">
          <a:xfrm>
            <a:off x="2245588" y="5180869"/>
            <a:ext cx="670535" cy="234343"/>
          </a:xfrm>
          <a:prstGeom prst="rect">
            <a:avLst/>
          </a:prstGeom>
          <a:noFill/>
          <a:ln w="9525" algn="ctr">
            <a:noFill/>
            <a:miter lim="800000"/>
            <a:headEnd/>
            <a:tailEnd/>
          </a:ln>
          <a:effectLst/>
        </p:spPr>
        <p:txBody>
          <a:bodyPr vert="horz" wrap="none" lIns="84375" tIns="42188" rIns="84375" bIns="42188" rtlCol="0">
            <a:spAutoFit/>
          </a:bodyPr>
          <a:lstStyle/>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合同会議</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下矢印 62"/>
          <p:cNvSpPr/>
          <p:nvPr/>
        </p:nvSpPr>
        <p:spPr>
          <a:xfrm>
            <a:off x="4296436" y="4814807"/>
            <a:ext cx="192738" cy="930462"/>
          </a:xfrm>
          <a:prstGeom prst="down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bwMode="auto">
          <a:xfrm>
            <a:off x="4499524" y="4848333"/>
            <a:ext cx="1177084" cy="426191"/>
          </a:xfrm>
          <a:prstGeom prst="rect">
            <a:avLst/>
          </a:prstGeom>
          <a:noFill/>
          <a:ln w="9525" algn="ctr">
            <a:noFill/>
            <a:miter lim="800000"/>
            <a:headEnd/>
            <a:tailEnd/>
          </a:ln>
          <a:effectLst/>
        </p:spPr>
        <p:txBody>
          <a:bodyPr vert="horz" wrap="non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警察庁検討会</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2015.10</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5" name="下矢印 64"/>
          <p:cNvSpPr/>
          <p:nvPr/>
        </p:nvSpPr>
        <p:spPr>
          <a:xfrm>
            <a:off x="4604566" y="5288878"/>
            <a:ext cx="198592" cy="448619"/>
          </a:xfrm>
          <a:prstGeom prst="down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flipV="1">
            <a:off x="7293367" y="4973423"/>
            <a:ext cx="1532644" cy="217340"/>
          </a:xfrm>
          <a:prstGeom prst="rect">
            <a:avLst/>
          </a:prstGeom>
          <a:solidFill>
            <a:schemeClr val="accent4">
              <a:lumMod val="60000"/>
              <a:lumOff val="40000"/>
            </a:schemeClr>
          </a:solidFill>
          <a:ln>
            <a:solidFill>
              <a:schemeClr val="accent4">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bwMode="auto">
          <a:xfrm>
            <a:off x="7254244" y="4942313"/>
            <a:ext cx="1752089" cy="255696"/>
          </a:xfrm>
          <a:prstGeom prst="rect">
            <a:avLst/>
          </a:prstGeom>
          <a:noFill/>
          <a:ln w="9525" algn="ctr">
            <a:noFill/>
            <a:miter lim="800000"/>
            <a:headEnd/>
            <a:tailEnd/>
          </a:ln>
          <a:effectLst/>
        </p:spPr>
        <p:txBody>
          <a:bodyPr vert="horz" wrap="squar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東京ﾓｰﾀｰｼｮｰ</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2015.10</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017293" y="6225442"/>
            <a:ext cx="3090462" cy="199939"/>
          </a:xfrm>
          <a:prstGeom prst="rect">
            <a:avLst/>
          </a:prstGeom>
          <a:solidFill>
            <a:schemeClr val="accent6">
              <a:lumMod val="75000"/>
            </a:schemeClr>
          </a:solidFill>
          <a:ln w="381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bwMode="auto">
          <a:xfrm>
            <a:off x="966075" y="6194033"/>
            <a:ext cx="3274859" cy="312506"/>
          </a:xfrm>
          <a:prstGeom prst="rect">
            <a:avLst/>
          </a:prstGeom>
          <a:noFill/>
          <a:ln w="9525" algn="ctr">
            <a:noFill/>
            <a:miter lim="800000"/>
            <a:headEnd/>
            <a:tailEnd/>
          </a:ln>
          <a:effectLst/>
        </p:spPr>
        <p:txBody>
          <a:bodyPr vert="horz" wrap="squar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ITS</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構想・ロードマップ</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2017.5</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bwMode="auto">
          <a:xfrm>
            <a:off x="4750709" y="5374826"/>
            <a:ext cx="1305555" cy="426191"/>
          </a:xfrm>
          <a:prstGeom prst="rect">
            <a:avLst/>
          </a:prstGeom>
          <a:noFill/>
          <a:ln w="9525" algn="ctr">
            <a:noFill/>
            <a:miter lim="800000"/>
            <a:headEnd/>
            <a:tailEnd/>
          </a:ln>
          <a:effectLst/>
        </p:spPr>
        <p:txBody>
          <a:bodyPr vert="horz" wrap="squar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その他各種検討会（自賠責等）</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5798764" y="5722724"/>
            <a:ext cx="1612612" cy="232615"/>
          </a:xfrm>
          <a:prstGeom prst="rect">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bwMode="auto">
          <a:xfrm>
            <a:off x="5769205" y="5702406"/>
            <a:ext cx="1724730" cy="312635"/>
          </a:xfrm>
          <a:prstGeom prst="rect">
            <a:avLst/>
          </a:prstGeom>
          <a:noFill/>
          <a:ln w="9525" algn="ctr">
            <a:noFill/>
            <a:miter lim="800000"/>
            <a:headEnd/>
            <a:tailEnd/>
          </a:ln>
          <a:effectLst/>
        </p:spPr>
        <p:txBody>
          <a:bodyPr vert="horz" wrap="square" lIns="84375" tIns="42188" rIns="84375" bIns="42188" rtlCol="0">
            <a:spAutoFit/>
          </a:bodyPr>
          <a:lstStyle/>
          <a:p>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未来投資会議</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2017.2</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br>
              <a:rPr kumimoji="1" lang="en-US" altLang="ja-JP" sz="1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endParaRPr kumimoji="1" lang="en-US" altLang="ja-JP" sz="1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下矢印 74"/>
          <p:cNvSpPr/>
          <p:nvPr/>
        </p:nvSpPr>
        <p:spPr>
          <a:xfrm>
            <a:off x="1159543" y="5916858"/>
            <a:ext cx="377737" cy="256782"/>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bwMode="auto">
          <a:xfrm>
            <a:off x="1259128" y="5703792"/>
            <a:ext cx="2286362" cy="255696"/>
          </a:xfrm>
          <a:prstGeom prst="rect">
            <a:avLst/>
          </a:prstGeom>
          <a:noFill/>
          <a:ln w="9525" algn="ctr">
            <a:noFill/>
            <a:miter lim="800000"/>
            <a:headEnd/>
            <a:tailEnd/>
          </a:ln>
          <a:effectLst/>
        </p:spPr>
        <p:txBody>
          <a:bodyPr vert="horz" wrap="none" lIns="84375" tIns="42188" rIns="84375" bIns="42188" rtlCol="0">
            <a:spAutoFit/>
          </a:bodyPr>
          <a:lstStyle/>
          <a:p>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本部道路交通</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WT</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2016.12</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7" name="直線矢印コネクタ 76"/>
          <p:cNvCxnSpPr/>
          <p:nvPr/>
        </p:nvCxnSpPr>
        <p:spPr>
          <a:xfrm flipH="1">
            <a:off x="3581263" y="5832787"/>
            <a:ext cx="2152082" cy="5501"/>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下矢印 41"/>
          <p:cNvSpPr/>
          <p:nvPr/>
        </p:nvSpPr>
        <p:spPr>
          <a:xfrm>
            <a:off x="3956995" y="4226784"/>
            <a:ext cx="309136" cy="1993846"/>
          </a:xfrm>
          <a:prstGeom prst="downArrow">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下矢印 68"/>
          <p:cNvSpPr/>
          <p:nvPr/>
        </p:nvSpPr>
        <p:spPr>
          <a:xfrm>
            <a:off x="4604566" y="5808789"/>
            <a:ext cx="198592" cy="432000"/>
          </a:xfrm>
          <a:prstGeom prst="down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下矢印 69"/>
          <p:cNvSpPr/>
          <p:nvPr/>
        </p:nvSpPr>
        <p:spPr>
          <a:xfrm>
            <a:off x="4893853" y="5814267"/>
            <a:ext cx="198592" cy="432000"/>
          </a:xfrm>
          <a:prstGeom prst="down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下矢印 73"/>
          <p:cNvSpPr/>
          <p:nvPr/>
        </p:nvSpPr>
        <p:spPr>
          <a:xfrm>
            <a:off x="4290052" y="5797864"/>
            <a:ext cx="198592" cy="432000"/>
          </a:xfrm>
          <a:prstGeom prst="down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9" name="直線矢印コネクタ 78"/>
          <p:cNvCxnSpPr/>
          <p:nvPr/>
        </p:nvCxnSpPr>
        <p:spPr>
          <a:xfrm>
            <a:off x="1527277" y="5978327"/>
            <a:ext cx="2406643" cy="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bwMode="auto">
          <a:xfrm>
            <a:off x="2247787" y="5941458"/>
            <a:ext cx="670535" cy="234343"/>
          </a:xfrm>
          <a:prstGeom prst="rect">
            <a:avLst/>
          </a:prstGeom>
          <a:noFill/>
          <a:ln w="9525" algn="ctr">
            <a:noFill/>
            <a:miter lim="800000"/>
            <a:headEnd/>
            <a:tailEnd/>
          </a:ln>
          <a:effectLst/>
        </p:spPr>
        <p:txBody>
          <a:bodyPr vert="horz" wrap="none" lIns="84375" tIns="42188" rIns="84375" bIns="42188" rtlCol="0">
            <a:spAutoFit/>
          </a:bodyPr>
          <a:lstStyle/>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合同会議</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3049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ホームベース 59"/>
          <p:cNvSpPr/>
          <p:nvPr/>
        </p:nvSpPr>
        <p:spPr>
          <a:xfrm>
            <a:off x="583865" y="5821881"/>
            <a:ext cx="1661538" cy="664615"/>
          </a:xfrm>
          <a:prstGeom prst="homePlate">
            <a:avLst>
              <a:gd name="adj" fmla="val 115368"/>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662">
              <a:solidFill>
                <a:prstClr val="white"/>
              </a:solidFill>
            </a:endParaRPr>
          </a:p>
        </p:txBody>
      </p:sp>
      <p:sp>
        <p:nvSpPr>
          <p:cNvPr id="61" name="山形 60"/>
          <p:cNvSpPr/>
          <p:nvPr/>
        </p:nvSpPr>
        <p:spPr>
          <a:xfrm>
            <a:off x="1569943" y="5821881"/>
            <a:ext cx="1661538" cy="664615"/>
          </a:xfrm>
          <a:prstGeom prst="chevron">
            <a:avLst>
              <a:gd name="adj" fmla="val 10789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endParaRPr>
          </a:p>
        </p:txBody>
      </p:sp>
      <p:sp>
        <p:nvSpPr>
          <p:cNvPr id="62" name="山形 61"/>
          <p:cNvSpPr/>
          <p:nvPr/>
        </p:nvSpPr>
        <p:spPr>
          <a:xfrm>
            <a:off x="2556021" y="5821881"/>
            <a:ext cx="1661538" cy="664615"/>
          </a:xfrm>
          <a:prstGeom prst="chevron">
            <a:avLst>
              <a:gd name="adj" fmla="val 109765"/>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endParaRPr>
          </a:p>
        </p:txBody>
      </p:sp>
      <p:sp>
        <p:nvSpPr>
          <p:cNvPr id="35" name="ホームベース 34"/>
          <p:cNvSpPr/>
          <p:nvPr/>
        </p:nvSpPr>
        <p:spPr>
          <a:xfrm>
            <a:off x="594367" y="4280549"/>
            <a:ext cx="1661538" cy="1495385"/>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662">
              <a:solidFill>
                <a:prstClr val="white"/>
              </a:solidFill>
            </a:endParaRPr>
          </a:p>
        </p:txBody>
      </p:sp>
      <p:sp>
        <p:nvSpPr>
          <p:cNvPr id="37" name="山形 36"/>
          <p:cNvSpPr/>
          <p:nvPr/>
        </p:nvSpPr>
        <p:spPr>
          <a:xfrm>
            <a:off x="1580445" y="4280549"/>
            <a:ext cx="1661538" cy="1495385"/>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endParaRPr>
          </a:p>
        </p:txBody>
      </p:sp>
      <p:sp>
        <p:nvSpPr>
          <p:cNvPr id="39" name="山形 38"/>
          <p:cNvSpPr/>
          <p:nvPr/>
        </p:nvSpPr>
        <p:spPr>
          <a:xfrm>
            <a:off x="2566522" y="4280549"/>
            <a:ext cx="1661538" cy="1495385"/>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endParaRPr>
          </a:p>
        </p:txBody>
      </p:sp>
      <p:sp>
        <p:nvSpPr>
          <p:cNvPr id="9" name="ホームベース 8"/>
          <p:cNvSpPr/>
          <p:nvPr/>
        </p:nvSpPr>
        <p:spPr>
          <a:xfrm>
            <a:off x="583865" y="3096655"/>
            <a:ext cx="1617426" cy="116929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endParaRPr>
          </a:p>
        </p:txBody>
      </p:sp>
      <p:sp>
        <p:nvSpPr>
          <p:cNvPr id="31" name="山形 30"/>
          <p:cNvSpPr/>
          <p:nvPr/>
        </p:nvSpPr>
        <p:spPr>
          <a:xfrm>
            <a:off x="1569943" y="3096655"/>
            <a:ext cx="1617426" cy="1169293"/>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endParaRPr>
          </a:p>
        </p:txBody>
      </p:sp>
      <p:sp>
        <p:nvSpPr>
          <p:cNvPr id="32" name="山形 31"/>
          <p:cNvSpPr/>
          <p:nvPr/>
        </p:nvSpPr>
        <p:spPr>
          <a:xfrm>
            <a:off x="2556021" y="3096655"/>
            <a:ext cx="1617426" cy="116929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endParaRPr>
          </a:p>
        </p:txBody>
      </p:sp>
      <p:grpSp>
        <p:nvGrpSpPr>
          <p:cNvPr id="4" name="正方形/長方形 5"/>
          <p:cNvGrpSpPr>
            <a:grpSpLocks/>
          </p:cNvGrpSpPr>
          <p:nvPr/>
        </p:nvGrpSpPr>
        <p:grpSpPr bwMode="auto">
          <a:xfrm>
            <a:off x="25416" y="594630"/>
            <a:ext cx="9144001" cy="243149"/>
            <a:chOff x="-4" y="276"/>
            <a:chExt cx="5764" cy="112"/>
          </a:xfrm>
        </p:grpSpPr>
        <p:pic>
          <p:nvPicPr>
            <p:cNvPr id="5" name="正方形/長方形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7" name="Rectangle 30"/>
          <p:cNvSpPr>
            <a:spLocks noChangeArrowheads="1"/>
          </p:cNvSpPr>
          <p:nvPr/>
        </p:nvSpPr>
        <p:spPr bwMode="auto">
          <a:xfrm>
            <a:off x="0" y="152400"/>
            <a:ext cx="9144000" cy="496766"/>
          </a:xfrm>
          <a:prstGeom prst="rect">
            <a:avLst/>
          </a:prstGeom>
          <a:noFill/>
          <a:ln w="9525">
            <a:noFill/>
            <a:miter lim="800000"/>
            <a:headEnd/>
            <a:tailEnd/>
          </a:ln>
          <a:effectLst/>
        </p:spPr>
        <p:txBody>
          <a:bodyPr lIns="84381" tIns="42192" rIns="84381" bIns="42192" anchor="ctr"/>
          <a:lstStyle/>
          <a:p>
            <a:pPr algn="ctr"/>
            <a:r>
              <a:rPr kumimoji="1" lang="ja-JP" altLang="en-US" sz="2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a:t>
            </a:r>
            <a:r>
              <a:rPr kumimoji="1" lang="en-US" altLang="ja-JP" sz="2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ITS</a:t>
            </a:r>
            <a:r>
              <a:rPr kumimoji="1" lang="ja-JP" altLang="en-US" sz="2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構想・ロードマップ</a:t>
            </a:r>
            <a:r>
              <a:rPr kumimoji="1" lang="en-US" altLang="ja-JP" sz="2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 </a:t>
            </a:r>
            <a:r>
              <a:rPr kumimoji="1" lang="ja-JP" altLang="en-US" sz="2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ja-JP" sz="2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70887" y="801772"/>
            <a:ext cx="8872629" cy="1109410"/>
          </a:xfrm>
          <a:prstGeom prst="roundRect">
            <a:avLst>
              <a:gd name="adj" fmla="val 8400"/>
            </a:avLst>
          </a:prstGeom>
        </p:spPr>
        <p:style>
          <a:lnRef idx="2">
            <a:schemeClr val="accent5"/>
          </a:lnRef>
          <a:fillRef idx="1">
            <a:schemeClr val="lt1"/>
          </a:fillRef>
          <a:effectRef idx="0">
            <a:schemeClr val="accent5"/>
          </a:effectRef>
          <a:fontRef idx="minor">
            <a:schemeClr val="dk1"/>
          </a:fontRef>
        </p:style>
        <p:txBody>
          <a:bodyPr rtlCol="0" anchor="ctr">
            <a:spAutoFit/>
          </a:bodyPr>
          <a:lstStyle/>
          <a:p>
            <a:pPr marL="263776" indent="-263776">
              <a:buFont typeface="Wingdings" panose="05000000000000000000" pitchFamily="2" charset="2"/>
              <a:buChar char="n"/>
            </a:pPr>
            <a:r>
              <a:rPr kumimoji="1" lang="en-US" altLang="ja-JP"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ITS</a:t>
            </a:r>
            <a:r>
              <a:rPr kumimoji="1" lang="ja-JP" altLang="en-US"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・自動運転に係る国家戦略である「官民</a:t>
            </a:r>
            <a:r>
              <a:rPr kumimoji="1" lang="en-US" altLang="ja-JP"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ITS</a:t>
            </a:r>
            <a:r>
              <a:rPr kumimoji="1" lang="ja-JP" altLang="en-US"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構想・ロードマップ」を、最新動向を踏まえ改定（「</a:t>
            </a:r>
            <a:r>
              <a:rPr kumimoji="1" lang="en-US" altLang="ja-JP"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」以来４度目の策定・改定）</a:t>
            </a:r>
            <a:endParaRPr kumimoji="1" lang="en-US" altLang="ja-JP"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r>
              <a:rPr kumimoji="1" lang="ja-JP" altLang="en-US"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」に記載された事項は確実に進展。「</a:t>
            </a:r>
            <a:r>
              <a:rPr kumimoji="1" lang="en-US" altLang="ja-JP"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」では、高度自動運転実現に向けた</a:t>
            </a:r>
            <a:r>
              <a:rPr kumimoji="1" lang="en-US" altLang="ja-JP" sz="1569"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569"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年までのシナリオを策定</a:t>
            </a:r>
            <a:r>
              <a:rPr kumimoji="1" lang="ja-JP" altLang="en-US"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kumimoji="1" lang="ja-JP" altLang="en-US" sz="1569"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市場化を見据えた制度整備</a:t>
            </a:r>
            <a:r>
              <a:rPr kumimoji="1" lang="ja-JP" altLang="en-US"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569"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技術力の更なる強化</a:t>
            </a:r>
            <a:r>
              <a:rPr kumimoji="1" lang="ja-JP" altLang="en-US"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について重点的に記載。</a:t>
            </a:r>
            <a:endParaRPr kumimoji="1" lang="en-US" altLang="ja-JP"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071687" y="3133706"/>
            <a:ext cx="1038374" cy="351163"/>
          </a:xfrm>
          <a:prstGeom prst="rect">
            <a:avLst/>
          </a:prstGeom>
        </p:spPr>
        <p:style>
          <a:lnRef idx="1">
            <a:schemeClr val="accent1"/>
          </a:lnRef>
          <a:fillRef idx="2">
            <a:schemeClr val="accent1"/>
          </a:fillRef>
          <a:effectRef idx="1">
            <a:schemeClr val="accent1"/>
          </a:effectRef>
          <a:fontRef idx="minor">
            <a:schemeClr val="dk1"/>
          </a:fontRef>
        </p:style>
        <p:txBody>
          <a:bodyPr wrap="squar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高度安全運転</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支援システム</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仮称</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160018" y="3420252"/>
            <a:ext cx="830552" cy="351163"/>
          </a:xfrm>
          <a:prstGeom prst="rect">
            <a:avLst/>
          </a:prstGeom>
        </p:spPr>
        <p:style>
          <a:lnRef idx="1">
            <a:schemeClr val="accent1"/>
          </a:lnRef>
          <a:fillRef idx="2">
            <a:schemeClr val="accent1"/>
          </a:fillRef>
          <a:effectRef idx="1">
            <a:schemeClr val="accent1"/>
          </a:effectRef>
          <a:fontRef idx="minor">
            <a:schemeClr val="dk1"/>
          </a:fontRef>
        </p:style>
        <p:txBody>
          <a:bodyPr wrap="squar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一般道での</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(L2)</a:t>
            </a:r>
            <a:endPar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160173" y="3885534"/>
            <a:ext cx="877063" cy="351163"/>
          </a:xfrm>
          <a:prstGeom prst="rect">
            <a:avLst/>
          </a:prstGeom>
        </p:spPr>
        <p:style>
          <a:lnRef idx="1">
            <a:schemeClr val="accent1"/>
          </a:lnRef>
          <a:fillRef idx="2">
            <a:schemeClr val="accent1"/>
          </a:fillRef>
          <a:effectRef idx="1">
            <a:schemeClr val="accent1"/>
          </a:effectRef>
          <a:fontRef idx="minor">
            <a:schemeClr val="dk1"/>
          </a:fontRef>
        </p:style>
        <p:txBody>
          <a:bodyPr wrap="squar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高速道路での</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(L2)</a:t>
            </a:r>
            <a:endPar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628421" y="3885533"/>
            <a:ext cx="489842" cy="351163"/>
          </a:xfrm>
          <a:prstGeom prst="rect">
            <a:avLst/>
          </a:prstGeom>
          <a:ln>
            <a:prstDash val="sysDash"/>
          </a:ln>
        </p:spPr>
        <p:style>
          <a:lnRef idx="1">
            <a:schemeClr val="accent1"/>
          </a:lnRef>
          <a:fillRef idx="2">
            <a:schemeClr val="accent1"/>
          </a:fillRef>
          <a:effectRef idx="1">
            <a:schemeClr val="accent1"/>
          </a:effectRef>
          <a:fontRef idx="minor">
            <a:schemeClr val="dk1"/>
          </a:fontRef>
        </p:style>
        <p:txBody>
          <a:bodyPr wrap="squar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大規模</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a:t>
            </a:r>
          </a:p>
        </p:txBody>
      </p:sp>
      <p:sp>
        <p:nvSpPr>
          <p:cNvPr id="44" name="テキスト ボックス 43"/>
          <p:cNvSpPr txBox="1"/>
          <p:nvPr/>
        </p:nvSpPr>
        <p:spPr>
          <a:xfrm>
            <a:off x="2169111" y="4651383"/>
            <a:ext cx="862202" cy="493190"/>
          </a:xfrm>
          <a:prstGeom prst="rect">
            <a:avLst/>
          </a:prstGeom>
        </p:spPr>
        <p:style>
          <a:lnRef idx="1">
            <a:schemeClr val="accent2"/>
          </a:lnRef>
          <a:fillRef idx="2">
            <a:schemeClr val="accent2"/>
          </a:fillRef>
          <a:effectRef idx="1">
            <a:schemeClr val="accent2"/>
          </a:effectRef>
          <a:fontRef idx="minor">
            <a:schemeClr val="dk1"/>
          </a:fontRef>
        </p:style>
        <p:txBody>
          <a:bodyPr wrap="non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高速道路での</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隊列走行</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トラック</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(L2</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1092227" y="5860370"/>
            <a:ext cx="913497" cy="493190"/>
          </a:xfrm>
          <a:prstGeom prst="rect">
            <a:avLst/>
          </a:prstGeom>
        </p:spPr>
        <p:style>
          <a:lnRef idx="1">
            <a:schemeClr val="accent3"/>
          </a:lnRef>
          <a:fillRef idx="2">
            <a:schemeClr val="accent3"/>
          </a:fillRef>
          <a:effectRef idx="1">
            <a:schemeClr val="accent3"/>
          </a:effectRef>
          <a:fontRef idx="minor">
            <a:schemeClr val="dk1"/>
          </a:fontRef>
        </p:style>
        <p:txBody>
          <a:bodyPr wrap="non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限定地域での</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無人自動運転</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移動サービス</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(L4)</a:t>
            </a:r>
            <a:endPar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656657" y="5931396"/>
            <a:ext cx="304356" cy="351163"/>
          </a:xfrm>
          <a:prstGeom prst="rect">
            <a:avLst/>
          </a:prstGeom>
          <a:ln>
            <a:prstDash val="sysDash"/>
          </a:ln>
        </p:spPr>
        <p:style>
          <a:lnRef idx="1">
            <a:schemeClr val="accent3"/>
          </a:lnRef>
          <a:fillRef idx="2">
            <a:schemeClr val="accent3"/>
          </a:fillRef>
          <a:effectRef idx="1">
            <a:schemeClr val="accent3"/>
          </a:effectRef>
          <a:fontRef idx="minor">
            <a:schemeClr val="dk1"/>
          </a:fontRef>
        </p:style>
        <p:txBody>
          <a:bodyPr wrap="non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公道</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a:t>
            </a:r>
          </a:p>
        </p:txBody>
      </p:sp>
      <p:sp>
        <p:nvSpPr>
          <p:cNvPr id="47" name="テキスト ボックス 46"/>
          <p:cNvSpPr txBox="1"/>
          <p:nvPr/>
        </p:nvSpPr>
        <p:spPr>
          <a:xfrm>
            <a:off x="2051101" y="5211115"/>
            <a:ext cx="913497" cy="493190"/>
          </a:xfrm>
          <a:prstGeom prst="rect">
            <a:avLst/>
          </a:prstGeom>
        </p:spPr>
        <p:style>
          <a:lnRef idx="1">
            <a:schemeClr val="accent2"/>
          </a:lnRef>
          <a:fillRef idx="2">
            <a:schemeClr val="accent2"/>
          </a:fillRef>
          <a:effectRef idx="1">
            <a:schemeClr val="accent2"/>
          </a:effectRef>
          <a:fontRef idx="minor">
            <a:schemeClr val="dk1"/>
          </a:fontRef>
        </p:style>
        <p:txBody>
          <a:bodyPr wrap="non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限定地域での</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無人自動運転</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配送サービス</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(L4)</a:t>
            </a:r>
            <a:endPar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屈折矢印 18"/>
          <p:cNvSpPr/>
          <p:nvPr/>
        </p:nvSpPr>
        <p:spPr>
          <a:xfrm rot="5400000">
            <a:off x="3054571" y="4259849"/>
            <a:ext cx="398769" cy="199385"/>
          </a:xfrm>
          <a:prstGeom prst="ben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sz="1662">
              <a:solidFill>
                <a:prstClr val="white"/>
              </a:solidFill>
            </a:endParaRPr>
          </a:p>
        </p:txBody>
      </p:sp>
      <p:sp>
        <p:nvSpPr>
          <p:cNvPr id="51" name="屈折矢印 50"/>
          <p:cNvSpPr/>
          <p:nvPr/>
        </p:nvSpPr>
        <p:spPr>
          <a:xfrm rot="16200000" flipV="1">
            <a:off x="1791660" y="5589230"/>
            <a:ext cx="398769" cy="199385"/>
          </a:xfrm>
          <a:prstGeom prst="ben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sz="1662">
              <a:solidFill>
                <a:prstClr val="white"/>
              </a:solidFill>
            </a:endParaRPr>
          </a:p>
        </p:txBody>
      </p:sp>
      <p:sp>
        <p:nvSpPr>
          <p:cNvPr id="52" name="テキスト ボックス 51"/>
          <p:cNvSpPr txBox="1"/>
          <p:nvPr/>
        </p:nvSpPr>
        <p:spPr>
          <a:xfrm>
            <a:off x="2157207" y="3885533"/>
            <a:ext cx="880557" cy="351163"/>
          </a:xfrm>
          <a:prstGeom prst="rect">
            <a:avLst/>
          </a:prstGeom>
        </p:spPr>
        <p:style>
          <a:lnRef idx="1">
            <a:schemeClr val="accent1"/>
          </a:lnRef>
          <a:fillRef idx="2">
            <a:schemeClr val="accent1"/>
          </a:fillRef>
          <a:effectRef idx="1">
            <a:schemeClr val="accent1"/>
          </a:effectRef>
          <a:fontRef idx="minor">
            <a:schemeClr val="dk1"/>
          </a:fontRef>
        </p:style>
        <p:txBody>
          <a:bodyPr wrap="squar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高速道路での</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(L3)</a:t>
            </a:r>
            <a:endPar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176870" y="1937264"/>
            <a:ext cx="2459328" cy="319639"/>
          </a:xfrm>
          <a:prstGeom prst="rect">
            <a:avLst/>
          </a:prstGeom>
        </p:spPr>
        <p:txBody>
          <a:bodyPr wrap="none">
            <a:spAutoFit/>
          </a:bodyPr>
          <a:lstStyle/>
          <a:p>
            <a:pPr algn="ctr"/>
            <a:r>
              <a:rPr kumimoji="1" lang="ja-JP" altLang="en-US"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＜自動運転実現のシナリオ＞</a:t>
            </a:r>
            <a:endParaRPr kumimoji="1" lang="ja-JP" altLang="en-US" sz="1477" b="1" dirty="0">
              <a:solidFill>
                <a:prstClr val="black"/>
              </a:solidFill>
            </a:endParaRPr>
          </a:p>
        </p:txBody>
      </p:sp>
      <p:pic>
        <p:nvPicPr>
          <p:cNvPr id="25" name="図 2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76869" y="2482253"/>
            <a:ext cx="1196308" cy="1196308"/>
          </a:xfrm>
          <a:prstGeom prst="rect">
            <a:avLst/>
          </a:prstGeom>
        </p:spPr>
      </p:pic>
      <p:pic>
        <p:nvPicPr>
          <p:cNvPr id="27" name="図 26"/>
          <p:cNvPicPr>
            <a:picLocks noChangeAspect="1"/>
          </p:cNvPicPr>
          <p:nvPr/>
        </p:nvPicPr>
        <p:blipFill>
          <a:blip r:embed="rId5"/>
          <a:stretch>
            <a:fillRect/>
          </a:stretch>
        </p:blipFill>
        <p:spPr>
          <a:xfrm>
            <a:off x="5252008" y="2833084"/>
            <a:ext cx="644208" cy="664615"/>
          </a:xfrm>
          <a:prstGeom prst="rect">
            <a:avLst/>
          </a:prstGeom>
        </p:spPr>
      </p:pic>
      <p:sp>
        <p:nvSpPr>
          <p:cNvPr id="63" name="正方形/長方形 62"/>
          <p:cNvSpPr/>
          <p:nvPr/>
        </p:nvSpPr>
        <p:spPr>
          <a:xfrm>
            <a:off x="4773900" y="3484917"/>
            <a:ext cx="1476687" cy="433324"/>
          </a:xfrm>
          <a:prstGeom prst="rect">
            <a:avLst/>
          </a:prstGeom>
        </p:spPr>
        <p:txBody>
          <a:bodyPr wrap="none">
            <a:spAutoFit/>
          </a:bodyPr>
          <a:lstStyle/>
          <a:p>
            <a:pPr algn="ct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「ドライバーによる運転」</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を前提とした制度</a:t>
            </a:r>
            <a:endParaRPr kumimoji="1" lang="ja-JP" altLang="en-US" sz="1108" dirty="0">
              <a:solidFill>
                <a:prstClr val="black"/>
              </a:solidFill>
            </a:endParaRPr>
          </a:p>
        </p:txBody>
      </p:sp>
      <p:sp>
        <p:nvSpPr>
          <p:cNvPr id="64" name="正方形/長方形 63"/>
          <p:cNvSpPr/>
          <p:nvPr/>
        </p:nvSpPr>
        <p:spPr>
          <a:xfrm>
            <a:off x="7780763" y="3518399"/>
            <a:ext cx="1388522" cy="433324"/>
          </a:xfrm>
          <a:prstGeom prst="rect">
            <a:avLst/>
          </a:prstGeom>
        </p:spPr>
        <p:txBody>
          <a:bodyPr wrap="none">
            <a:spAutoFit/>
          </a:bodyPr>
          <a:lstStyle/>
          <a:p>
            <a:pPr algn="ct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「システムによる運転」</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も想定した制度</a:t>
            </a:r>
            <a:endParaRPr kumimoji="1" lang="ja-JP" altLang="en-US" sz="1108" dirty="0">
              <a:solidFill>
                <a:prstClr val="black"/>
              </a:solidFill>
            </a:endParaRPr>
          </a:p>
        </p:txBody>
      </p:sp>
      <p:sp>
        <p:nvSpPr>
          <p:cNvPr id="55" name="正方形/長方形 54"/>
          <p:cNvSpPr/>
          <p:nvPr/>
        </p:nvSpPr>
        <p:spPr>
          <a:xfrm>
            <a:off x="5699604" y="1933863"/>
            <a:ext cx="2627642" cy="319639"/>
          </a:xfrm>
          <a:prstGeom prst="rect">
            <a:avLst/>
          </a:prstGeom>
        </p:spPr>
        <p:txBody>
          <a:bodyPr wrap="none">
            <a:spAutoFit/>
          </a:bodyPr>
          <a:lstStyle/>
          <a:p>
            <a:pPr algn="ctr"/>
            <a:r>
              <a:rPr kumimoji="1" lang="ja-JP" altLang="en-US"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＜政府全体の制度整備大綱＞</a:t>
            </a:r>
            <a:endParaRPr kumimoji="1" lang="ja-JP" altLang="en-US" sz="1477" b="1" dirty="0">
              <a:solidFill>
                <a:prstClr val="black"/>
              </a:solidFill>
            </a:endParaRPr>
          </a:p>
        </p:txBody>
      </p:sp>
      <p:sp>
        <p:nvSpPr>
          <p:cNvPr id="28" name="ホームベース 27"/>
          <p:cNvSpPr/>
          <p:nvPr/>
        </p:nvSpPr>
        <p:spPr>
          <a:xfrm>
            <a:off x="6248623" y="2813420"/>
            <a:ext cx="1662056" cy="987538"/>
          </a:xfrm>
          <a:prstGeom prst="homePlate">
            <a:avLst>
              <a:gd name="adj" fmla="val 16012"/>
            </a:avLst>
          </a:prstGeom>
        </p:spPr>
        <p:style>
          <a:lnRef idx="1">
            <a:schemeClr val="dk1"/>
          </a:lnRef>
          <a:fillRef idx="2">
            <a:schemeClr val="dk1"/>
          </a:fillRef>
          <a:effectRef idx="1">
            <a:schemeClr val="dk1"/>
          </a:effectRef>
          <a:fontRef idx="minor">
            <a:schemeClr val="dk1"/>
          </a:fontRef>
        </p:style>
        <p:txBody>
          <a:bodyPr wrap="none" lIns="33231" rIns="33231" rtlCol="0" anchor="ctr"/>
          <a:lstStyle/>
          <a:p>
            <a:r>
              <a:rPr kumimoji="1" lang="ja-JP" altLang="en-US" sz="1292"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政府一体による検討</a:t>
            </a:r>
            <a:endParaRPr kumimoji="1" lang="en-US" altLang="ja-JP" sz="1292"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自動運転車両特定</a:t>
            </a:r>
            <a:endParaRPr kumimoji="1" lang="en-US" altLang="ja-JP" sz="1108" dirty="0">
              <a:solidFill>
                <a:prstClr val="black"/>
              </a:solidFill>
            </a:endParaRPr>
          </a:p>
          <a:p>
            <a:pPr algn="ct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安全基準の在り方</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交通ルールの在り方</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保険等の責任関係など</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a:xfrm>
            <a:off x="6315579" y="3080529"/>
            <a:ext cx="1453398" cy="664615"/>
          </a:xfrm>
          <a:prstGeom prst="bracketPair">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62">
              <a:solidFill>
                <a:prstClr val="black"/>
              </a:solidFill>
            </a:endParaRPr>
          </a:p>
        </p:txBody>
      </p:sp>
      <p:sp>
        <p:nvSpPr>
          <p:cNvPr id="65" name="テキスト ボックス 64"/>
          <p:cNvSpPr txBox="1"/>
          <p:nvPr/>
        </p:nvSpPr>
        <p:spPr>
          <a:xfrm>
            <a:off x="2844548" y="5821882"/>
            <a:ext cx="913497" cy="635215"/>
          </a:xfrm>
          <a:prstGeom prst="rect">
            <a:avLst/>
          </a:prstGeom>
        </p:spPr>
        <p:style>
          <a:lnRef idx="1">
            <a:schemeClr val="accent3"/>
          </a:lnRef>
          <a:fillRef idx="2">
            <a:schemeClr val="accent3"/>
          </a:fillRef>
          <a:effectRef idx="1">
            <a:schemeClr val="accent3"/>
          </a:effectRef>
          <a:fontRef idx="minor">
            <a:schemeClr val="dk1"/>
          </a:fontRef>
        </p:style>
        <p:txBody>
          <a:bodyPr wrap="non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限定地域での</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無人自動運転</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移動サービス</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(L4)</a:t>
            </a:r>
          </a:p>
          <a:p>
            <a:pPr algn="ct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地域等の拡大</a:t>
            </a:r>
          </a:p>
        </p:txBody>
      </p:sp>
      <p:sp>
        <p:nvSpPr>
          <p:cNvPr id="16" name="円/楕円 15"/>
          <p:cNvSpPr/>
          <p:nvPr/>
        </p:nvSpPr>
        <p:spPr>
          <a:xfrm>
            <a:off x="3612643" y="3254171"/>
            <a:ext cx="1162451" cy="732159"/>
          </a:xfrm>
          <a:prstGeom prst="ellipse">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交通事故の削減</a:t>
            </a:r>
            <a:endParaRPr kumimoji="1" lang="en-US" altLang="ja-JP" sz="1108"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交通渋滞の緩和</a:t>
            </a:r>
          </a:p>
        </p:txBody>
      </p:sp>
      <p:sp>
        <p:nvSpPr>
          <p:cNvPr id="66" name="円/楕円 65"/>
          <p:cNvSpPr/>
          <p:nvPr/>
        </p:nvSpPr>
        <p:spPr>
          <a:xfrm>
            <a:off x="3643697" y="4716122"/>
            <a:ext cx="1307580" cy="727541"/>
          </a:xfrm>
          <a:prstGeom prst="ellipse">
            <a:avLst/>
          </a:prstGeom>
          <a:solidFill>
            <a:schemeClr val="accent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6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物流交通の効率化</a:t>
            </a:r>
          </a:p>
        </p:txBody>
      </p:sp>
      <p:sp>
        <p:nvSpPr>
          <p:cNvPr id="67" name="円/楕円 66"/>
          <p:cNvSpPr/>
          <p:nvPr/>
        </p:nvSpPr>
        <p:spPr>
          <a:xfrm>
            <a:off x="3721572" y="5821955"/>
            <a:ext cx="1063385" cy="664615"/>
          </a:xfrm>
          <a:prstGeom prst="ellipse">
            <a:avLst/>
          </a:prstGeom>
          <a:solidFill>
            <a:schemeClr val="accent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交通弱者の解消</a:t>
            </a:r>
          </a:p>
        </p:txBody>
      </p:sp>
      <p:sp>
        <p:nvSpPr>
          <p:cNvPr id="68" name="正方形/長方形 67"/>
          <p:cNvSpPr/>
          <p:nvPr/>
        </p:nvSpPr>
        <p:spPr>
          <a:xfrm>
            <a:off x="5707487" y="3878269"/>
            <a:ext cx="2667718" cy="319639"/>
          </a:xfrm>
          <a:prstGeom prst="rect">
            <a:avLst/>
          </a:prstGeom>
        </p:spPr>
        <p:txBody>
          <a:bodyPr wrap="none">
            <a:spAutoFit/>
          </a:bodyPr>
          <a:lstStyle/>
          <a:p>
            <a:pPr algn="ctr"/>
            <a:r>
              <a:rPr kumimoji="1" lang="ja-JP" altLang="en-US"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＜自動運転に係るデータ戦略＞</a:t>
            </a:r>
            <a:endParaRPr kumimoji="1" lang="ja-JP" altLang="en-US" sz="1477" b="1" dirty="0">
              <a:solidFill>
                <a:prstClr val="black"/>
              </a:solidFill>
            </a:endParaRPr>
          </a:p>
        </p:txBody>
      </p:sp>
      <p:sp>
        <p:nvSpPr>
          <p:cNvPr id="42" name="テキスト ボックス 41"/>
          <p:cNvSpPr txBox="1"/>
          <p:nvPr/>
        </p:nvSpPr>
        <p:spPr>
          <a:xfrm>
            <a:off x="3317202" y="4319038"/>
            <a:ext cx="778845" cy="493190"/>
          </a:xfrm>
          <a:prstGeom prst="rect">
            <a:avLst/>
          </a:prstGeom>
        </p:spPr>
        <p:style>
          <a:lnRef idx="1">
            <a:schemeClr val="accent2"/>
          </a:lnRef>
          <a:fillRef idx="2">
            <a:schemeClr val="accent2"/>
          </a:fillRef>
          <a:effectRef idx="1">
            <a:schemeClr val="accent2"/>
          </a:effectRef>
          <a:fontRef idx="minor">
            <a:schemeClr val="dk1"/>
          </a:fontRef>
        </p:style>
        <p:txBody>
          <a:bodyPr wrap="non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高速道路での</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完全自動運転</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トラック</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(L4)</a:t>
            </a:r>
            <a:endPar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3136192" y="3885533"/>
            <a:ext cx="1045506" cy="351163"/>
          </a:xfrm>
          <a:prstGeom prst="rect">
            <a:avLst/>
          </a:prstGeom>
        </p:spPr>
        <p:style>
          <a:lnRef idx="1">
            <a:schemeClr val="accent1"/>
          </a:lnRef>
          <a:fillRef idx="2">
            <a:schemeClr val="accent1"/>
          </a:fillRef>
          <a:effectRef idx="1">
            <a:schemeClr val="accent1"/>
          </a:effectRef>
          <a:fontRef idx="minor">
            <a:schemeClr val="dk1"/>
          </a:fontRef>
        </p:style>
        <p:txBody>
          <a:bodyPr wrap="square" lIns="33231" tIns="33231" rIns="33231" bIns="33231" rtlCol="0">
            <a:spAutoFit/>
          </a:bodyPr>
          <a:lstStyle/>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高速道路での</a:t>
            </a:r>
            <a:endPar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完全自動運転</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(L4)</a:t>
            </a:r>
            <a:endPar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nvPr>
        </p:nvGraphicFramePr>
        <p:xfrm>
          <a:off x="52113" y="2684574"/>
          <a:ext cx="4020923" cy="3837389"/>
        </p:xfrm>
        <a:graphic>
          <a:graphicData uri="http://schemas.openxmlformats.org/drawingml/2006/table">
            <a:tbl>
              <a:tblPr firstRow="1" bandRow="1">
                <a:tableStyleId>{5940675A-B579-460E-94D1-54222C63F5DA}</a:tableStyleId>
              </a:tblPr>
              <a:tblGrid>
                <a:gridCol w="531692">
                  <a:extLst>
                    <a:ext uri="{9D8B030D-6E8A-4147-A177-3AD203B41FA5}">
                      <a16:colId xmlns:a16="http://schemas.microsoft.com/office/drawing/2014/main" val="20000"/>
                    </a:ext>
                  </a:extLst>
                </a:gridCol>
                <a:gridCol w="1495385">
                  <a:extLst>
                    <a:ext uri="{9D8B030D-6E8A-4147-A177-3AD203B41FA5}">
                      <a16:colId xmlns:a16="http://schemas.microsoft.com/office/drawing/2014/main" val="20001"/>
                    </a:ext>
                  </a:extLst>
                </a:gridCol>
                <a:gridCol w="996923">
                  <a:extLst>
                    <a:ext uri="{9D8B030D-6E8A-4147-A177-3AD203B41FA5}">
                      <a16:colId xmlns:a16="http://schemas.microsoft.com/office/drawing/2014/main" val="20002"/>
                    </a:ext>
                  </a:extLst>
                </a:gridCol>
                <a:gridCol w="996923">
                  <a:extLst>
                    <a:ext uri="{9D8B030D-6E8A-4147-A177-3AD203B41FA5}">
                      <a16:colId xmlns:a16="http://schemas.microsoft.com/office/drawing/2014/main" val="20003"/>
                    </a:ext>
                  </a:extLst>
                </a:gridCol>
              </a:tblGrid>
              <a:tr h="478302">
                <a:tc>
                  <a:txBody>
                    <a:bodyPr/>
                    <a:lstStyle/>
                    <a:p>
                      <a:pPr algn="ct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mpd="sng">
                      <a:noFill/>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300" dirty="0"/>
                        <a:t>～</a:t>
                      </a:r>
                      <a:r>
                        <a:rPr kumimoji="1" lang="en-US" altLang="ja-JP" sz="1300" dirty="0"/>
                        <a:t>2020</a:t>
                      </a:r>
                      <a:r>
                        <a:rPr kumimoji="1" lang="ja-JP" altLang="en-US" sz="1300" dirty="0"/>
                        <a:t>年</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300" dirty="0"/>
                        <a:t>2020</a:t>
                      </a:r>
                      <a:r>
                        <a:rPr kumimoji="1" lang="ja-JP" altLang="en-US" sz="1300" dirty="0"/>
                        <a:t>年代</a:t>
                      </a:r>
                      <a:endParaRPr kumimoji="1" lang="en-US" altLang="ja-JP" sz="1300" dirty="0"/>
                    </a:p>
                    <a:p>
                      <a:pPr algn="ctr"/>
                      <a:r>
                        <a:rPr kumimoji="1" lang="ja-JP" altLang="en-US" sz="1300" dirty="0"/>
                        <a:t>前半</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300" dirty="0"/>
                        <a:t>2025</a:t>
                      </a:r>
                      <a:r>
                        <a:rPr kumimoji="1" lang="ja-JP" altLang="en-US" sz="1300" dirty="0"/>
                        <a:t>年</a:t>
                      </a:r>
                      <a:endParaRPr kumimoji="1" lang="en-US" altLang="ja-JP" sz="1300" dirty="0"/>
                    </a:p>
                    <a:p>
                      <a:pPr algn="ctr"/>
                      <a:r>
                        <a:rPr kumimoji="1" lang="ja-JP" altLang="en-US" sz="1300" dirty="0"/>
                        <a:t>目途</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36756">
                <a:tc>
                  <a:txBody>
                    <a:bodyPr/>
                    <a:lstStyle/>
                    <a:p>
                      <a:pPr algn="l"/>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　自家用車</a:t>
                      </a:r>
                    </a:p>
                  </a:txBody>
                  <a:tcPr marL="84406" marR="84406" marT="42203" marB="42203" vert="eaVert" anchor="ctr">
                    <a:lnL w="12700" cmpd="sng">
                      <a:noFill/>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36756">
                <a:tc>
                  <a:txBody>
                    <a:bodyPr/>
                    <a:lstStyle/>
                    <a:p>
                      <a:pPr algn="l"/>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物流サービス</a:t>
                      </a:r>
                    </a:p>
                  </a:txBody>
                  <a:tcPr marL="84406" marR="84406" marT="42203" marB="42203" vert="eaVert" anchor="ctr">
                    <a:lnL w="12700" cmpd="sng">
                      <a:noFill/>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3231">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移動</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サービス</a:t>
                      </a:r>
                    </a:p>
                  </a:txBody>
                  <a:tcPr marL="84406" marR="84406" marT="42203" marB="42203" vert="eaVert" anchor="ctr">
                    <a:lnL w="12700" cmpd="sng">
                      <a:noFill/>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dash"/>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cxnSp>
        <p:nvCxnSpPr>
          <p:cNvPr id="18" name="直線矢印コネクタ 17"/>
          <p:cNvCxnSpPr/>
          <p:nvPr/>
        </p:nvCxnSpPr>
        <p:spPr>
          <a:xfrm>
            <a:off x="5679980" y="6353633"/>
            <a:ext cx="19938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p:cNvCxnSpPr/>
          <p:nvPr/>
        </p:nvCxnSpPr>
        <p:spPr>
          <a:xfrm flipV="1">
            <a:off x="5679981" y="4558971"/>
            <a:ext cx="0" cy="1794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正方形/長方形 21"/>
          <p:cNvSpPr/>
          <p:nvPr/>
        </p:nvSpPr>
        <p:spPr>
          <a:xfrm>
            <a:off x="5324818" y="4492503"/>
            <a:ext cx="355162" cy="1981270"/>
          </a:xfrm>
          <a:prstGeom prst="rect">
            <a:avLst/>
          </a:prstGeom>
        </p:spPr>
        <p:txBody>
          <a:bodyPr vert="eaVert" wrap="square">
            <a:spAutoFit/>
          </a:bodyPr>
          <a:lstStyle/>
          <a:p>
            <a:pPr algn="ct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自動運転に利用されるデータ</a:t>
            </a:r>
          </a:p>
        </p:txBody>
      </p:sp>
      <p:sp>
        <p:nvSpPr>
          <p:cNvPr id="23" name="正方形/長方形 22"/>
          <p:cNvSpPr/>
          <p:nvPr/>
        </p:nvSpPr>
        <p:spPr>
          <a:xfrm>
            <a:off x="6857995" y="6353633"/>
            <a:ext cx="881973" cy="262829"/>
          </a:xfrm>
          <a:prstGeom prst="rect">
            <a:avLst/>
          </a:prstGeom>
        </p:spPr>
        <p:txBody>
          <a:bodyPr wrap="none">
            <a:spAutoFit/>
          </a:bodyPr>
          <a:lstStyle/>
          <a:p>
            <a:pPr algn="ct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等の能力</a:t>
            </a:r>
          </a:p>
        </p:txBody>
      </p:sp>
      <p:cxnSp>
        <p:nvCxnSpPr>
          <p:cNvPr id="30" name="直線コネクタ 29"/>
          <p:cNvCxnSpPr/>
          <p:nvPr/>
        </p:nvCxnSpPr>
        <p:spPr>
          <a:xfrm>
            <a:off x="5813029" y="5290130"/>
            <a:ext cx="996923" cy="9969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0" name="直線コネクタ 69"/>
          <p:cNvCxnSpPr/>
          <p:nvPr/>
        </p:nvCxnSpPr>
        <p:spPr>
          <a:xfrm>
            <a:off x="5812918" y="4957785"/>
            <a:ext cx="1329231" cy="132923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1" name="直線コネクタ 70"/>
          <p:cNvCxnSpPr/>
          <p:nvPr/>
        </p:nvCxnSpPr>
        <p:spPr>
          <a:xfrm>
            <a:off x="5812918" y="4625441"/>
            <a:ext cx="1661538" cy="166153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2" name="右矢印 71"/>
          <p:cNvSpPr/>
          <p:nvPr/>
        </p:nvSpPr>
        <p:spPr>
          <a:xfrm rot="-2700000">
            <a:off x="5778619" y="5262897"/>
            <a:ext cx="1326278" cy="664615"/>
          </a:xfrm>
          <a:prstGeom prst="rightArrow">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8" dirty="0">
                <a:solidFill>
                  <a:prstClr val="black"/>
                </a:solidFill>
              </a:rPr>
              <a:t>自動運転の能力</a:t>
            </a:r>
          </a:p>
        </p:txBody>
      </p:sp>
      <p:sp>
        <p:nvSpPr>
          <p:cNvPr id="73" name="テキスト ボックス 72"/>
          <p:cNvSpPr txBox="1"/>
          <p:nvPr/>
        </p:nvSpPr>
        <p:spPr>
          <a:xfrm>
            <a:off x="6993001" y="4558971"/>
            <a:ext cx="2106667" cy="1079526"/>
          </a:xfrm>
          <a:prstGeom prst="rect">
            <a:avLst/>
          </a:prstGeom>
          <a:noFill/>
          <a:ln>
            <a:solidFill>
              <a:schemeClr val="accent4"/>
            </a:solidFill>
            <a:prstDash val="dash"/>
          </a:ln>
        </p:spPr>
        <p:txBody>
          <a:bodyPr wrap="none" rtlCol="0">
            <a:spAutoFit/>
          </a:bodyPr>
          <a:lstStyle/>
          <a:p>
            <a:pPr algn="ct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等の能力強化のための</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69"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走行映像データベース</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の整備</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3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②自動運転に利用されるデータの拡充</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69"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ダイナミックマップ等</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に係る情報の整備</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en-US" altLang="ja-JP" sz="3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これらを実現するための</a:t>
            </a:r>
            <a:endParaRPr kumimoji="1"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969"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情報通信インフラ</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の整備</a:t>
            </a:r>
          </a:p>
        </p:txBody>
      </p:sp>
      <p:cxnSp>
        <p:nvCxnSpPr>
          <p:cNvPr id="78" name="直線コネクタ 77"/>
          <p:cNvCxnSpPr/>
          <p:nvPr/>
        </p:nvCxnSpPr>
        <p:spPr>
          <a:xfrm>
            <a:off x="6300369" y="5888350"/>
            <a:ext cx="1595077"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79" name="直線コネクタ 78"/>
          <p:cNvCxnSpPr/>
          <p:nvPr/>
        </p:nvCxnSpPr>
        <p:spPr>
          <a:xfrm flipV="1">
            <a:off x="7862238" y="5666968"/>
            <a:ext cx="232615" cy="232615"/>
          </a:xfrm>
          <a:prstGeom prst="line">
            <a:avLst/>
          </a:prstGeom>
        </p:spPr>
        <p:style>
          <a:lnRef idx="1">
            <a:schemeClr val="accent4"/>
          </a:lnRef>
          <a:fillRef idx="0">
            <a:schemeClr val="accent4"/>
          </a:fillRef>
          <a:effectRef idx="0">
            <a:schemeClr val="accent4"/>
          </a:effectRef>
          <a:fontRef idx="minor">
            <a:schemeClr val="tx1"/>
          </a:fontRef>
        </p:style>
      </p:cxnSp>
      <p:sp>
        <p:nvSpPr>
          <p:cNvPr id="8" name="テキスト ボックス 7"/>
          <p:cNvSpPr txBox="1"/>
          <p:nvPr/>
        </p:nvSpPr>
        <p:spPr>
          <a:xfrm>
            <a:off x="301307" y="2189766"/>
            <a:ext cx="4098795" cy="433324"/>
          </a:xfrm>
          <a:prstGeom prst="rect">
            <a:avLst/>
          </a:prstGeom>
          <a:solidFill>
            <a:schemeClr val="accent6">
              <a:lumMod val="20000"/>
              <a:lumOff val="80000"/>
            </a:schemeClr>
          </a:solidFill>
        </p:spPr>
        <p:txBody>
          <a:bodyPr wrap="square" rtlCol="0">
            <a:spAutoFit/>
          </a:bodyPr>
          <a:lstStyle/>
          <a:p>
            <a:pPr marL="263776" indent="-263776">
              <a:buFont typeface="Arial" panose="020B0604020202020204" pitchFamily="34" charset="0"/>
              <a:buChar char="•"/>
            </a:pPr>
            <a:r>
              <a:rPr kumimoji="1"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自家用車、物流サービス、移動サービスに分けて、</a:t>
            </a:r>
            <a:r>
              <a:rPr kumimoji="1" lang="en-US" altLang="ja-JP"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年までの高度自動運転の実現に向けたシナリオを策定。</a:t>
            </a:r>
          </a:p>
        </p:txBody>
      </p:sp>
      <p:sp>
        <p:nvSpPr>
          <p:cNvPr id="74" name="テキスト ボックス 73"/>
          <p:cNvSpPr txBox="1"/>
          <p:nvPr/>
        </p:nvSpPr>
        <p:spPr>
          <a:xfrm>
            <a:off x="4727166" y="2189766"/>
            <a:ext cx="4316350" cy="603820"/>
          </a:xfrm>
          <a:prstGeom prst="rect">
            <a:avLst/>
          </a:prstGeom>
          <a:solidFill>
            <a:schemeClr val="accent6">
              <a:lumMod val="20000"/>
              <a:lumOff val="80000"/>
            </a:schemeClr>
          </a:solidFill>
        </p:spPr>
        <p:txBody>
          <a:bodyPr wrap="square" rtlCol="0">
            <a:spAutoFit/>
          </a:bodyPr>
          <a:lstStyle/>
          <a:p>
            <a:pPr marL="263776" indent="-263776">
              <a:buFont typeface="Arial" panose="020B0604020202020204" pitchFamily="34" charset="0"/>
              <a:buChar char="•"/>
            </a:pPr>
            <a:r>
              <a:rPr kumimoji="1" lang="en-US" altLang="ja-JP"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年目途の高度自動運転の市場化を見据えて、交通関連法規の見直し</a:t>
            </a:r>
            <a:r>
              <a:rPr kumimoji="1" lang="ja-JP" altLang="en-US" sz="1108" b="1">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に向けた政府全体</a:t>
            </a:r>
            <a:r>
              <a:rPr kumimoji="1"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の制度整備大綱を、</a:t>
            </a:r>
            <a:r>
              <a:rPr kumimoji="1" lang="en-US" altLang="ja-JP"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年度目途に策定</a:t>
            </a:r>
            <a:endParaRPr kumimoji="1" lang="en-US" altLang="ja-JP"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4727166" y="4118508"/>
            <a:ext cx="4316350" cy="433324"/>
          </a:xfrm>
          <a:prstGeom prst="rect">
            <a:avLst/>
          </a:prstGeom>
          <a:solidFill>
            <a:schemeClr val="accent6">
              <a:lumMod val="20000"/>
              <a:lumOff val="80000"/>
            </a:schemeClr>
          </a:solidFill>
        </p:spPr>
        <p:txBody>
          <a:bodyPr wrap="square" rtlCol="0">
            <a:spAutoFit/>
          </a:bodyPr>
          <a:lstStyle/>
          <a:p>
            <a:pPr marL="263776" indent="-263776">
              <a:buFont typeface="Arial" panose="020B0604020202020204" pitchFamily="34" charset="0"/>
              <a:buChar char="•"/>
            </a:pPr>
            <a:r>
              <a:rPr kumimoji="1"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高度自動運転に不可欠となる人工知能（</a:t>
            </a:r>
            <a:r>
              <a:rPr kumimoji="1" lang="en-US" altLang="ja-JP"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の技術力の強化等のためのデータの戦略を記載。</a:t>
            </a:r>
            <a:endParaRPr kumimoji="1" lang="en-US" altLang="ja-JP"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9996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0" y="76200"/>
            <a:ext cx="9144000" cy="6781800"/>
          </a:xfrm>
          <a:prstGeom prst="rect">
            <a:avLst/>
          </a:prstGeom>
        </p:spPr>
      </p:pic>
      <p:sp>
        <p:nvSpPr>
          <p:cNvPr id="3" name="スライド番号プレースホルダー 3"/>
          <p:cNvSpPr>
            <a:spLocks noGrp="1"/>
          </p:cNvSpPr>
          <p:nvPr>
            <p:ph type="sldNum" sz="quarter" idx="12"/>
          </p:nvPr>
        </p:nvSpPr>
        <p:spPr>
          <a:xfrm>
            <a:off x="6223000" y="6553200"/>
            <a:ext cx="2844800" cy="233363"/>
          </a:xfrm>
        </p:spPr>
        <p:txBody>
          <a:bodyPr/>
          <a:lstStyle/>
          <a:p>
            <a:r>
              <a:rPr kumimoji="1" lang="en-US" altLang="ja-JP"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7199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0" y="0"/>
            <a:ext cx="9144000" cy="6705600"/>
          </a:xfrm>
          <a:prstGeom prst="rect">
            <a:avLst/>
          </a:prstGeom>
        </p:spPr>
      </p:pic>
      <p:sp>
        <p:nvSpPr>
          <p:cNvPr id="3"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497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0" y="0"/>
            <a:ext cx="9144000" cy="6858000"/>
          </a:xfrm>
          <a:prstGeom prst="rect">
            <a:avLst/>
          </a:prstGeom>
        </p:spPr>
      </p:pic>
      <p:sp>
        <p:nvSpPr>
          <p:cNvPr id="3"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0041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51402"/>
            <a:ext cx="7379861" cy="405798"/>
          </a:xfrm>
        </p:spPr>
        <p:txBody>
          <a:bodyPr/>
          <a:lstStyle/>
          <a:p>
            <a:r>
              <a:rPr lang="ja-JP" altLang="en-US" sz="2000" b="1" dirty="0"/>
              <a:t> 中山間地域における道の駅等を拠点とした自動運転サービス</a:t>
            </a:r>
          </a:p>
        </p:txBody>
      </p:sp>
      <p:sp>
        <p:nvSpPr>
          <p:cNvPr id="3" name="角丸四角形 2"/>
          <p:cNvSpPr/>
          <p:nvPr/>
        </p:nvSpPr>
        <p:spPr>
          <a:xfrm>
            <a:off x="583865" y="6195419"/>
            <a:ext cx="7969405" cy="36030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rgbClr val="FFFFFF"/>
                </a:solidFill>
                <a:latin typeface="HGP創英角ｺﾞｼｯｸUB"/>
                <a:ea typeface="HGP創英角ｺﾞｼｯｸUB"/>
              </a:rPr>
              <a:t>全国１３箇所で順次実験開始（</a:t>
            </a:r>
            <a:r>
              <a:rPr lang="en-US" altLang="ja-JP" sz="1662" dirty="0">
                <a:solidFill>
                  <a:srgbClr val="FFFFFF"/>
                </a:solidFill>
                <a:latin typeface="HGP創英角ｺﾞｼｯｸUB"/>
                <a:ea typeface="HGP創英角ｺﾞｼｯｸUB"/>
              </a:rPr>
              <a:t>9/2</a:t>
            </a:r>
            <a:r>
              <a:rPr lang="ja-JP" altLang="en-US" sz="1662" dirty="0">
                <a:solidFill>
                  <a:srgbClr val="FFFFFF"/>
                </a:solidFill>
                <a:latin typeface="HGP創英角ｺﾞｼｯｸUB"/>
                <a:ea typeface="HGP創英角ｺﾞｼｯｸUB"/>
              </a:rPr>
              <a:t>～）</a:t>
            </a:r>
          </a:p>
        </p:txBody>
      </p:sp>
      <p:sp>
        <p:nvSpPr>
          <p:cNvPr id="21" name="テキスト ボックス 20"/>
          <p:cNvSpPr txBox="1"/>
          <p:nvPr/>
        </p:nvSpPr>
        <p:spPr>
          <a:xfrm>
            <a:off x="422326" y="649069"/>
            <a:ext cx="8264474" cy="603242"/>
          </a:xfrm>
          <a:prstGeom prst="rect">
            <a:avLst/>
          </a:prstGeom>
          <a:noFill/>
          <a:ln>
            <a:solidFill>
              <a:schemeClr val="tx1"/>
            </a:solidFill>
          </a:ln>
        </p:spPr>
        <p:txBody>
          <a:bodyPr wrap="square" rtlCol="0">
            <a:spAutoFit/>
          </a:bodyPr>
          <a:lstStyle/>
          <a:p>
            <a:pPr marL="151506" indent="-151506"/>
            <a:r>
              <a:rPr lang="ja-JP" altLang="en-US" sz="16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■高齢化が進行する中山間地域において、人流・物流を確保するため、「道の駅」等を拠点とした</a:t>
            </a:r>
            <a:r>
              <a:rPr lang="ja-JP" altLang="en-US" sz="166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自動運転サービスを路車連携で社会実験・実装</a:t>
            </a:r>
            <a:r>
              <a:rPr lang="ja-JP" altLang="en-US" sz="16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a:t>
            </a:r>
          </a:p>
        </p:txBody>
      </p:sp>
      <p:sp>
        <p:nvSpPr>
          <p:cNvPr id="11" name="角丸四角形 10"/>
          <p:cNvSpPr/>
          <p:nvPr/>
        </p:nvSpPr>
        <p:spPr>
          <a:xfrm>
            <a:off x="3809444" y="5692266"/>
            <a:ext cx="2403978" cy="46079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latin typeface="+mn-ea"/>
              </a:rPr>
              <a:t>生活の足の確保</a:t>
            </a:r>
            <a:endParaRPr lang="en-US" altLang="ja-JP" sz="1477" dirty="0">
              <a:solidFill>
                <a:schemeClr val="tx1"/>
              </a:solidFill>
              <a:latin typeface="+mn-ea"/>
            </a:endParaRPr>
          </a:p>
          <a:p>
            <a:pPr algn="ctr"/>
            <a:r>
              <a:rPr lang="ja-JP" altLang="en-US" sz="1108" dirty="0">
                <a:solidFill>
                  <a:schemeClr val="tx1"/>
                </a:solidFill>
                <a:latin typeface="+mn-ea"/>
              </a:rPr>
              <a:t>（買物・病院、公共サービス等）</a:t>
            </a:r>
          </a:p>
        </p:txBody>
      </p:sp>
      <p:sp>
        <p:nvSpPr>
          <p:cNvPr id="12" name="角丸四角形 11"/>
          <p:cNvSpPr/>
          <p:nvPr/>
        </p:nvSpPr>
        <p:spPr>
          <a:xfrm>
            <a:off x="577020" y="5703611"/>
            <a:ext cx="2337510" cy="46079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latin typeface="+mn-ea"/>
              </a:rPr>
              <a:t>物流の確保</a:t>
            </a:r>
            <a:endParaRPr lang="en-US" altLang="ja-JP" sz="1477" dirty="0">
              <a:solidFill>
                <a:schemeClr val="tx1"/>
              </a:solidFill>
              <a:latin typeface="+mn-ea"/>
            </a:endParaRPr>
          </a:p>
          <a:p>
            <a:pPr algn="ctr"/>
            <a:r>
              <a:rPr lang="ja-JP" altLang="en-US" sz="1292">
                <a:solidFill>
                  <a:schemeClr val="tx1"/>
                </a:solidFill>
                <a:latin typeface="+mn-ea"/>
              </a:rPr>
              <a:t>（宅配便・</a:t>
            </a:r>
            <a:r>
              <a:rPr lang="ja-JP" altLang="en-US" sz="1292" dirty="0">
                <a:solidFill>
                  <a:schemeClr val="tx1"/>
                </a:solidFill>
                <a:latin typeface="+mn-ea"/>
              </a:rPr>
              <a:t>農産物の集出荷等）</a:t>
            </a:r>
          </a:p>
        </p:txBody>
      </p:sp>
      <p:sp>
        <p:nvSpPr>
          <p:cNvPr id="13" name="角丸四角形 12"/>
          <p:cNvSpPr/>
          <p:nvPr/>
        </p:nvSpPr>
        <p:spPr>
          <a:xfrm>
            <a:off x="6293349" y="5703611"/>
            <a:ext cx="2259922" cy="46079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latin typeface="+mn-ea"/>
              </a:rPr>
              <a:t>地域の活性化</a:t>
            </a:r>
            <a:endParaRPr lang="en-US" altLang="ja-JP" sz="1477" dirty="0">
              <a:solidFill>
                <a:schemeClr val="tx1"/>
              </a:solidFill>
              <a:latin typeface="+mn-ea"/>
            </a:endParaRPr>
          </a:p>
          <a:p>
            <a:pPr algn="ctr"/>
            <a:r>
              <a:rPr lang="ja-JP" altLang="en-US" sz="1292" dirty="0">
                <a:solidFill>
                  <a:schemeClr val="tx1"/>
                </a:solidFill>
                <a:latin typeface="+mn-ea"/>
              </a:rPr>
              <a:t>（観光・働く場の創造等）</a:t>
            </a:r>
          </a:p>
        </p:txBody>
      </p:sp>
      <p:sp>
        <p:nvSpPr>
          <p:cNvPr id="14" name="左右矢印 13"/>
          <p:cNvSpPr/>
          <p:nvPr/>
        </p:nvSpPr>
        <p:spPr>
          <a:xfrm>
            <a:off x="2983411" y="5899179"/>
            <a:ext cx="797627" cy="253878"/>
          </a:xfrm>
          <a:prstGeom prst="leftRightArrow">
            <a:avLst/>
          </a:prstGeom>
          <a:solidFill>
            <a:srgbClr val="8497B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87" dirty="0">
              <a:solidFill>
                <a:prstClr val="white"/>
              </a:solidFill>
            </a:endParaRPr>
          </a:p>
        </p:txBody>
      </p:sp>
      <p:sp>
        <p:nvSpPr>
          <p:cNvPr id="15" name="テキスト ボックス 14"/>
          <p:cNvSpPr txBox="1"/>
          <p:nvPr/>
        </p:nvSpPr>
        <p:spPr>
          <a:xfrm>
            <a:off x="2983410" y="5649906"/>
            <a:ext cx="1063503" cy="291170"/>
          </a:xfrm>
          <a:prstGeom prst="rect">
            <a:avLst/>
          </a:prstGeom>
          <a:noFill/>
          <a:ln w="12700">
            <a:noFill/>
          </a:ln>
        </p:spPr>
        <p:txBody>
          <a:bodyPr wrap="square" rtlCol="0">
            <a:spAutoFit/>
          </a:bodyPr>
          <a:lstStyle/>
          <a:p>
            <a:r>
              <a:rPr lang="ja-JP" altLang="en-US" sz="1292" dirty="0"/>
              <a:t>貨客混載</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3" y="1384916"/>
            <a:ext cx="7502608" cy="4286169"/>
          </a:xfrm>
          <a:prstGeom prst="rect">
            <a:avLst/>
          </a:prstGeom>
        </p:spPr>
      </p:pic>
      <p:sp>
        <p:nvSpPr>
          <p:cNvPr id="16" name="正方形/長方形 15"/>
          <p:cNvSpPr/>
          <p:nvPr/>
        </p:nvSpPr>
        <p:spPr>
          <a:xfrm>
            <a:off x="152400" y="76200"/>
            <a:ext cx="502693" cy="319585"/>
          </a:xfrm>
          <a:prstGeom prst="rect">
            <a:avLst/>
          </a:prstGeom>
          <a:solidFill>
            <a:schemeClr val="accent6">
              <a:lumMod val="20000"/>
              <a:lumOff val="8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ts val="1292"/>
              </a:lnSpc>
            </a:pPr>
            <a:r>
              <a:rPr kumimoji="1" lang="ja-JP" altLang="en-US"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参考</a:t>
            </a:r>
          </a:p>
        </p:txBody>
      </p:sp>
      <p:sp>
        <p:nvSpPr>
          <p:cNvPr id="18"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20119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5837" y="692696"/>
            <a:ext cx="9014447" cy="6021288"/>
          </a:xfrm>
          <a:prstGeom prst="rect">
            <a:avLst/>
          </a:prstGeom>
        </p:spPr>
      </p:pic>
      <p:sp>
        <p:nvSpPr>
          <p:cNvPr id="6" name="Rectangle 2"/>
          <p:cNvSpPr>
            <a:spLocks noGrp="1" noChangeArrowheads="1"/>
          </p:cNvSpPr>
          <p:nvPr>
            <p:ph type="title"/>
          </p:nvPr>
        </p:nvSpPr>
        <p:spPr>
          <a:xfrm>
            <a:off x="1371600" y="17585"/>
            <a:ext cx="6746127" cy="439615"/>
          </a:xfrm>
        </p:spPr>
        <p:txBody>
          <a:bodyPr/>
          <a:lstStyle/>
          <a:p>
            <a:r>
              <a:rPr lang="ja-JP" altLang="en-US" sz="2215" b="1" dirty="0"/>
              <a:t>　平成２９年度　実証実験箇所（道の駅など）</a:t>
            </a:r>
          </a:p>
        </p:txBody>
      </p:sp>
      <p:sp>
        <p:nvSpPr>
          <p:cNvPr id="10" name="正方形/長方形 9"/>
          <p:cNvSpPr/>
          <p:nvPr/>
        </p:nvSpPr>
        <p:spPr>
          <a:xfrm>
            <a:off x="152400" y="76200"/>
            <a:ext cx="502693" cy="319585"/>
          </a:xfrm>
          <a:prstGeom prst="rect">
            <a:avLst/>
          </a:prstGeom>
          <a:solidFill>
            <a:schemeClr val="accent6">
              <a:lumMod val="20000"/>
              <a:lumOff val="8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ts val="1292"/>
              </a:lnSpc>
            </a:pPr>
            <a:r>
              <a:rPr kumimoji="1" lang="ja-JP" altLang="en-US"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参考</a:t>
            </a:r>
          </a:p>
        </p:txBody>
      </p:sp>
      <p:sp>
        <p:nvSpPr>
          <p:cNvPr id="8"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05244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0"/>
            <a:ext cx="7596336" cy="476250"/>
          </a:xfrm>
        </p:spPr>
        <p:txBody>
          <a:bodyPr/>
          <a:lstStyle/>
          <a:p>
            <a:pPr eaLnBrk="1" hangingPunct="1"/>
            <a:r>
              <a:rPr lang="ja-JP" altLang="en-US" sz="2400" b="1" dirty="0"/>
              <a:t>道の駅等を拠点とした自動運転サービス実証実験の状況</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629" y="1147009"/>
            <a:ext cx="3171764" cy="2317333"/>
          </a:xfrm>
          <a:prstGeom prst="rect">
            <a:avLst/>
          </a:prstGeom>
          <a:ln w="25400">
            <a:solidFill>
              <a:schemeClr val="tx1"/>
            </a:solidFill>
          </a:ln>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8628" y="3872448"/>
            <a:ext cx="3171765" cy="2377751"/>
          </a:xfrm>
          <a:prstGeom prst="rect">
            <a:avLst/>
          </a:prstGeom>
          <a:ln w="25400">
            <a:solidFill>
              <a:schemeClr val="tx1"/>
            </a:solidFill>
          </a:ln>
        </p:spPr>
      </p:pic>
      <p:sp>
        <p:nvSpPr>
          <p:cNvPr id="4" name="テキスト ボックス 3"/>
          <p:cNvSpPr txBox="1"/>
          <p:nvPr/>
        </p:nvSpPr>
        <p:spPr>
          <a:xfrm>
            <a:off x="4796067" y="548680"/>
            <a:ext cx="3730509" cy="584775"/>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道の駅「芦北で</a:t>
            </a:r>
            <a:r>
              <a:rPr kumimoji="1" lang="ja-JP" altLang="en-US" sz="1600" b="1" dirty="0" err="1">
                <a:latin typeface="Meiryo UI" panose="020B0604030504040204" pitchFamily="50" charset="-128"/>
                <a:ea typeface="Meiryo UI" panose="020B0604030504040204" pitchFamily="50" charset="-128"/>
                <a:cs typeface="Meiryo UI" panose="020B0604030504040204" pitchFamily="50" charset="-128"/>
              </a:rPr>
              <a:t>こ</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ぽん」（熊本県芦北町）</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＜９／３０～１０／７（予定）＞</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24622" y="548680"/>
            <a:ext cx="3299301" cy="584775"/>
          </a:xfrm>
          <a:prstGeom prst="rect">
            <a:avLst/>
          </a:prstGeom>
          <a:noFill/>
        </p:spPr>
        <p:txBody>
          <a:bodyPr wrap="none"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道の駅「にしかた」</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（栃木県栃木市）</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＜９／２～９／９＞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1149019"/>
            <a:ext cx="3464552" cy="231532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図 4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6751" y="3872449"/>
            <a:ext cx="3085089" cy="2377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022830" y="980729"/>
            <a:ext cx="504056" cy="273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4001840" y="1131376"/>
            <a:ext cx="0" cy="2332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344743" y="3481263"/>
            <a:ext cx="2058577"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路面上の落下物への対応</a:t>
            </a:r>
          </a:p>
        </p:txBody>
      </p:sp>
      <p:sp>
        <p:nvSpPr>
          <p:cNvPr id="29" name="テキスト ボックス 28"/>
          <p:cNvSpPr txBox="1"/>
          <p:nvPr/>
        </p:nvSpPr>
        <p:spPr>
          <a:xfrm>
            <a:off x="5293722" y="3477896"/>
            <a:ext cx="2383986"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道の駅への農作物の配送実験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1276336" y="6289575"/>
            <a:ext cx="2143536"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車いす利用者の乗車状況</a:t>
            </a:r>
          </a:p>
        </p:txBody>
      </p:sp>
      <p:sp>
        <p:nvSpPr>
          <p:cNvPr id="31" name="テキスト ボックス 30"/>
          <p:cNvSpPr txBox="1"/>
          <p:nvPr/>
        </p:nvSpPr>
        <p:spPr>
          <a:xfrm>
            <a:off x="5442742" y="6289575"/>
            <a:ext cx="2010487"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雨天時における走行状況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94291" y="6537784"/>
            <a:ext cx="3629520"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［使用車両</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：（株）</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DeNA</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バスタイプ車両］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784552" y="6537784"/>
            <a:ext cx="396134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［使用車両</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：ヤマハ発動機（株）　小型自動車］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52400" y="76200"/>
            <a:ext cx="502693" cy="319585"/>
          </a:xfrm>
          <a:prstGeom prst="rect">
            <a:avLst/>
          </a:prstGeom>
          <a:solidFill>
            <a:schemeClr val="accent6">
              <a:lumMod val="20000"/>
              <a:lumOff val="8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ts val="1292"/>
              </a:lnSpc>
            </a:pPr>
            <a:r>
              <a:rPr kumimoji="1" lang="ja-JP" altLang="en-US"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参考</a:t>
            </a:r>
          </a:p>
        </p:txBody>
      </p:sp>
      <p:sp>
        <p:nvSpPr>
          <p:cNvPr id="19"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48908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1143916" y="1028111"/>
            <a:ext cx="7023042" cy="5602654"/>
            <a:chOff x="965914" y="740951"/>
            <a:chExt cx="7608295" cy="6069542"/>
          </a:xfrm>
        </p:grpSpPr>
        <p:pic>
          <p:nvPicPr>
            <p:cNvPr id="5" name="図 4"/>
            <p:cNvPicPr>
              <a:picLocks noChangeAspect="1"/>
            </p:cNvPicPr>
            <p:nvPr/>
          </p:nvPicPr>
          <p:blipFill rotWithShape="1">
            <a:blip r:embed="rId3"/>
            <a:srcRect l="-719" r="1" b="19962"/>
            <a:stretch/>
          </p:blipFill>
          <p:spPr>
            <a:xfrm>
              <a:off x="965914" y="740951"/>
              <a:ext cx="7608295" cy="6046149"/>
            </a:xfrm>
            <a:prstGeom prst="rect">
              <a:avLst/>
            </a:prstGeom>
          </p:spPr>
        </p:pic>
        <p:pic>
          <p:nvPicPr>
            <p:cNvPr id="6" name="図 5"/>
            <p:cNvPicPr>
              <a:picLocks noChangeAspect="1"/>
            </p:cNvPicPr>
            <p:nvPr/>
          </p:nvPicPr>
          <p:blipFill rotWithShape="1">
            <a:blip r:embed="rId3"/>
            <a:srcRect t="79326" r="71427"/>
            <a:stretch/>
          </p:blipFill>
          <p:spPr>
            <a:xfrm>
              <a:off x="6310648" y="5173027"/>
              <a:ext cx="2120619" cy="1534434"/>
            </a:xfrm>
            <a:prstGeom prst="rect">
              <a:avLst/>
            </a:prstGeom>
          </p:spPr>
        </p:pic>
        <p:cxnSp>
          <p:nvCxnSpPr>
            <p:cNvPr id="8" name="直線コネクタ 7"/>
            <p:cNvCxnSpPr/>
            <p:nvPr/>
          </p:nvCxnSpPr>
          <p:spPr>
            <a:xfrm flipV="1">
              <a:off x="6452315" y="5151550"/>
              <a:ext cx="0" cy="16589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6452315" y="5160148"/>
              <a:ext cx="194685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3" name="表 12"/>
          <p:cNvGraphicFramePr>
            <a:graphicFrameLocks noGrp="1"/>
          </p:cNvGraphicFramePr>
          <p:nvPr>
            <p:extLst/>
          </p:nvPr>
        </p:nvGraphicFramePr>
        <p:xfrm>
          <a:off x="7610416" y="5529093"/>
          <a:ext cx="1467948" cy="402184"/>
        </p:xfrm>
        <a:graphic>
          <a:graphicData uri="http://schemas.openxmlformats.org/drawingml/2006/table">
            <a:tbl>
              <a:tblPr firstRow="1" bandRow="1">
                <a:tableStyleId>{5C22544A-7EE6-4342-B048-85BDC9FD1C3A}</a:tableStyleId>
              </a:tblPr>
              <a:tblGrid>
                <a:gridCol w="1467948">
                  <a:extLst>
                    <a:ext uri="{9D8B030D-6E8A-4147-A177-3AD203B41FA5}">
                      <a16:colId xmlns:a16="http://schemas.microsoft.com/office/drawing/2014/main" val="20000"/>
                    </a:ext>
                  </a:extLst>
                </a:gridCol>
              </a:tblGrid>
              <a:tr h="205236">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H29.3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沖縄県南城市</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南城市、</a:t>
                      </a: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SB</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ﾄﾞﾗｲﾌﾞ</a:t>
                      </a:r>
                      <a:r>
                        <a:rPr kumimoji="1" lang="ja-JP" altLang="en-US" sz="7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先進ﾓﾋﾞﾘﾃｨ</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14" name="直線コネクタ 13"/>
          <p:cNvCxnSpPr>
            <a:stCxn id="13" idx="1"/>
          </p:cNvCxnSpPr>
          <p:nvPr/>
        </p:nvCxnSpPr>
        <p:spPr>
          <a:xfrm flipH="1">
            <a:off x="7399974" y="5730184"/>
            <a:ext cx="210442" cy="86285"/>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表 15"/>
          <p:cNvGraphicFramePr>
            <a:graphicFrameLocks noGrp="1"/>
          </p:cNvGraphicFramePr>
          <p:nvPr>
            <p:extLst/>
          </p:nvPr>
        </p:nvGraphicFramePr>
        <p:xfrm>
          <a:off x="5764618" y="5536739"/>
          <a:ext cx="1096615" cy="393895"/>
        </p:xfrm>
        <a:graphic>
          <a:graphicData uri="http://schemas.openxmlformats.org/drawingml/2006/table">
            <a:tbl>
              <a:tblPr firstRow="1" bandRow="1">
                <a:tableStyleId>{5C22544A-7EE6-4342-B048-85BDC9FD1C3A}</a:tableStyleId>
              </a:tblPr>
              <a:tblGrid>
                <a:gridCol w="1096615">
                  <a:extLst>
                    <a:ext uri="{9D8B030D-6E8A-4147-A177-3AD203B41FA5}">
                      <a16:colId xmlns:a16="http://schemas.microsoft.com/office/drawing/2014/main" val="20000"/>
                    </a:ext>
                  </a:extLst>
                </a:gridCol>
              </a:tblGrid>
              <a:tr h="393895">
                <a:tc>
                  <a:txBody>
                    <a:bodyPr/>
                    <a:lstStyle/>
                    <a:p>
                      <a:pPr algn="ctr"/>
                      <a:r>
                        <a:rPr kumimoji="1" lang="en-US" altLang="ja-JP"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SIP</a:t>
                      </a:r>
                      <a:r>
                        <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自動走行実証（内閣府）</a:t>
                      </a:r>
                    </a:p>
                  </a:txBody>
                  <a:tcPr marL="84406" marR="84406" marT="42203" marB="4220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bl>
          </a:graphicData>
        </a:graphic>
      </p:graphicFrame>
      <p:graphicFrame>
        <p:nvGraphicFramePr>
          <p:cNvPr id="21" name="表 20"/>
          <p:cNvGraphicFramePr>
            <a:graphicFrameLocks noGrp="1"/>
          </p:cNvGraphicFramePr>
          <p:nvPr>
            <p:extLst/>
          </p:nvPr>
        </p:nvGraphicFramePr>
        <p:xfrm>
          <a:off x="6881009" y="1432603"/>
          <a:ext cx="1266411" cy="393895"/>
        </p:xfrm>
        <a:graphic>
          <a:graphicData uri="http://schemas.openxmlformats.org/drawingml/2006/table">
            <a:tbl>
              <a:tblPr firstRow="1" bandRow="1">
                <a:tableStyleId>{5C22544A-7EE6-4342-B048-85BDC9FD1C3A}</a:tableStyleId>
              </a:tblPr>
              <a:tblGrid>
                <a:gridCol w="1266411">
                  <a:extLst>
                    <a:ext uri="{9D8B030D-6E8A-4147-A177-3AD203B41FA5}">
                      <a16:colId xmlns:a16="http://schemas.microsoft.com/office/drawing/2014/main" val="20000"/>
                    </a:ext>
                  </a:extLst>
                </a:gridCol>
              </a:tblGrid>
              <a:tr h="393895">
                <a:tc>
                  <a:txBody>
                    <a:bodyPr/>
                    <a:lstStyle/>
                    <a:p>
                      <a:pPr algn="ctr"/>
                      <a:r>
                        <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国家戦略特区事業（内閣府）</a:t>
                      </a:r>
                    </a:p>
                  </a:txBody>
                  <a:tcPr marL="84406" marR="84406" marT="42203" marB="4220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22" name="表 21"/>
          <p:cNvGraphicFramePr>
            <a:graphicFrameLocks noGrp="1"/>
          </p:cNvGraphicFramePr>
          <p:nvPr>
            <p:extLst/>
          </p:nvPr>
        </p:nvGraphicFramePr>
        <p:xfrm>
          <a:off x="2674344" y="1085936"/>
          <a:ext cx="1751145" cy="393895"/>
        </p:xfrm>
        <a:graphic>
          <a:graphicData uri="http://schemas.openxmlformats.org/drawingml/2006/table">
            <a:tbl>
              <a:tblPr firstRow="1" bandRow="1">
                <a:tableStyleId>{5C22544A-7EE6-4342-B048-85BDC9FD1C3A}</a:tableStyleId>
              </a:tblPr>
              <a:tblGrid>
                <a:gridCol w="1751145">
                  <a:extLst>
                    <a:ext uri="{9D8B030D-6E8A-4147-A177-3AD203B41FA5}">
                      <a16:colId xmlns:a16="http://schemas.microsoft.com/office/drawing/2014/main" val="20000"/>
                    </a:ext>
                  </a:extLst>
                </a:gridCol>
              </a:tblGrid>
              <a:tr h="393895">
                <a:tc>
                  <a:txBody>
                    <a:bodyPr/>
                    <a:lstStyle/>
                    <a:p>
                      <a:pPr algn="ctr"/>
                      <a:r>
                        <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端末交通システムの社会実装（経産省・国交省）</a:t>
                      </a:r>
                      <a:endParaRPr kumimoji="1" lang="en-US" altLang="ja-JP"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90099"/>
                    </a:solidFill>
                  </a:tcPr>
                </a:tc>
                <a:extLst>
                  <a:ext uri="{0D108BD9-81ED-4DB2-BD59-A6C34878D82A}">
                    <a16:rowId xmlns:a16="http://schemas.microsoft.com/office/drawing/2014/main" val="10000"/>
                  </a:ext>
                </a:extLst>
              </a:tr>
            </a:tbl>
          </a:graphicData>
        </a:graphic>
      </p:graphicFrame>
      <p:graphicFrame>
        <p:nvGraphicFramePr>
          <p:cNvPr id="23" name="表 22"/>
          <p:cNvGraphicFramePr>
            <a:graphicFrameLocks noGrp="1"/>
          </p:cNvGraphicFramePr>
          <p:nvPr>
            <p:extLst/>
          </p:nvPr>
        </p:nvGraphicFramePr>
        <p:xfrm>
          <a:off x="709503" y="5934446"/>
          <a:ext cx="1096615" cy="393895"/>
        </p:xfrm>
        <a:graphic>
          <a:graphicData uri="http://schemas.openxmlformats.org/drawingml/2006/table">
            <a:tbl>
              <a:tblPr firstRow="1" bandRow="1">
                <a:tableStyleId>{5C22544A-7EE6-4342-B048-85BDC9FD1C3A}</a:tableStyleId>
              </a:tblPr>
              <a:tblGrid>
                <a:gridCol w="1096615">
                  <a:extLst>
                    <a:ext uri="{9D8B030D-6E8A-4147-A177-3AD203B41FA5}">
                      <a16:colId xmlns:a16="http://schemas.microsoft.com/office/drawing/2014/main" val="20000"/>
                    </a:ext>
                  </a:extLst>
                </a:gridCol>
              </a:tblGrid>
              <a:tr h="393895">
                <a:tc>
                  <a:txBody>
                    <a:bodyPr/>
                    <a:lstStyle/>
                    <a:p>
                      <a:pPr algn="ctr"/>
                      <a:r>
                        <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自治体、民間又は大学の独自</a:t>
                      </a:r>
                    </a:p>
                  </a:txBody>
                  <a:tcPr marL="84406" marR="84406" marT="42203" marB="4220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bl>
          </a:graphicData>
        </a:graphic>
      </p:graphicFrame>
      <p:graphicFrame>
        <p:nvGraphicFramePr>
          <p:cNvPr id="24" name="表 23"/>
          <p:cNvGraphicFramePr>
            <a:graphicFrameLocks noGrp="1"/>
          </p:cNvGraphicFramePr>
          <p:nvPr>
            <p:extLst/>
          </p:nvPr>
        </p:nvGraphicFramePr>
        <p:xfrm>
          <a:off x="7623708" y="6081695"/>
          <a:ext cx="1483831" cy="393896"/>
        </p:xfrm>
        <a:graphic>
          <a:graphicData uri="http://schemas.openxmlformats.org/drawingml/2006/table">
            <a:tbl>
              <a:tblPr firstRow="1" bandRow="1">
                <a:tableStyleId>{5C22544A-7EE6-4342-B048-85BDC9FD1C3A}</a:tableStyleId>
              </a:tblPr>
              <a:tblGrid>
                <a:gridCol w="1483831">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H29.6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沖縄県石垣市</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96948">
                <a:tc>
                  <a:txBody>
                    <a:bodyPr/>
                    <a:lstStyle/>
                    <a:p>
                      <a:pPr algn="ct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石垣市、</a:t>
                      </a: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SB</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ﾄﾞﾗｲﾌﾞ、先進ﾓﾋﾞﾘﾃｨ</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5" name="表 24"/>
          <p:cNvGraphicFramePr>
            <a:graphicFrameLocks noGrp="1"/>
          </p:cNvGraphicFramePr>
          <p:nvPr>
            <p:extLst/>
          </p:nvPr>
        </p:nvGraphicFramePr>
        <p:xfrm>
          <a:off x="6997258" y="3287397"/>
          <a:ext cx="1296000" cy="393896"/>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H28.2</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神奈川県藤沢市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藤沢市、ロボットタクシー</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26" name="直線コネクタ 25"/>
          <p:cNvCxnSpPr>
            <a:endCxn id="25" idx="1"/>
          </p:cNvCxnSpPr>
          <p:nvPr/>
        </p:nvCxnSpPr>
        <p:spPr>
          <a:xfrm flipV="1">
            <a:off x="5482190" y="3484345"/>
            <a:ext cx="1515068" cy="109255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7" name="表 26"/>
          <p:cNvGraphicFramePr>
            <a:graphicFrameLocks noGrp="1"/>
          </p:cNvGraphicFramePr>
          <p:nvPr>
            <p:extLst/>
          </p:nvPr>
        </p:nvGraphicFramePr>
        <p:xfrm>
          <a:off x="7002864" y="2368822"/>
          <a:ext cx="1651579" cy="393896"/>
        </p:xfrm>
        <a:graphic>
          <a:graphicData uri="http://schemas.openxmlformats.org/drawingml/2006/table">
            <a:tbl>
              <a:tblPr firstRow="1" bandRow="1">
                <a:tableStyleId>{5C22544A-7EE6-4342-B048-85BDC9FD1C3A}</a:tableStyleId>
              </a:tblPr>
              <a:tblGrid>
                <a:gridCol w="1651579">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H28.3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宮城県仙台市</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仙台市、東北大学、ロボットタクシー</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28" name="直線コネクタ 27"/>
          <p:cNvCxnSpPr>
            <a:endCxn id="27" idx="1"/>
          </p:cNvCxnSpPr>
          <p:nvPr/>
        </p:nvCxnSpPr>
        <p:spPr>
          <a:xfrm flipV="1">
            <a:off x="5939885" y="2565770"/>
            <a:ext cx="1062979" cy="97392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9" name="表 28"/>
          <p:cNvGraphicFramePr>
            <a:graphicFrameLocks noGrp="1"/>
          </p:cNvGraphicFramePr>
          <p:nvPr>
            <p:extLst/>
          </p:nvPr>
        </p:nvGraphicFramePr>
        <p:xfrm>
          <a:off x="6995774" y="1906937"/>
          <a:ext cx="1129846" cy="393896"/>
        </p:xfrm>
        <a:graphic>
          <a:graphicData uri="http://schemas.openxmlformats.org/drawingml/2006/table">
            <a:tbl>
              <a:tblPr firstRow="1" bandRow="1">
                <a:tableStyleId>{5C22544A-7EE6-4342-B048-85BDC9FD1C3A}</a:tableStyleId>
              </a:tblPr>
              <a:tblGrid>
                <a:gridCol w="1129846">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H28.11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秋田県仙北市</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仙北市、</a:t>
                      </a:r>
                      <a:r>
                        <a:rPr kumimoji="1" lang="en-US" altLang="ja-JP" sz="700" b="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DeNA</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cxnSp>
        <p:nvCxnSpPr>
          <p:cNvPr id="30" name="直線コネクタ 29"/>
          <p:cNvCxnSpPr/>
          <p:nvPr/>
        </p:nvCxnSpPr>
        <p:spPr>
          <a:xfrm flipV="1">
            <a:off x="5817274" y="2103885"/>
            <a:ext cx="1178501" cy="94322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1" name="表 30"/>
          <p:cNvGraphicFramePr>
            <a:graphicFrameLocks noGrp="1"/>
          </p:cNvGraphicFramePr>
          <p:nvPr>
            <p:extLst/>
          </p:nvPr>
        </p:nvGraphicFramePr>
        <p:xfrm>
          <a:off x="7000513" y="3744003"/>
          <a:ext cx="1653931" cy="393896"/>
        </p:xfrm>
        <a:graphic>
          <a:graphicData uri="http://schemas.openxmlformats.org/drawingml/2006/table">
            <a:tbl>
              <a:tblPr firstRow="1" bandRow="1">
                <a:tableStyleId>{5C22544A-7EE6-4342-B048-85BDC9FD1C3A}</a:tableStyleId>
              </a:tblPr>
              <a:tblGrid>
                <a:gridCol w="1653931">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H29.4~H30.3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神奈川県藤沢市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藤沢市、ﾔﾏﾄ運輸、</a:t>
                      </a:r>
                      <a:r>
                        <a:rPr kumimoji="1" lang="en-US" altLang="ja-JP" sz="700" b="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DeNA</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32" name="直線コネクタ 31"/>
          <p:cNvCxnSpPr>
            <a:endCxn id="31" idx="1"/>
          </p:cNvCxnSpPr>
          <p:nvPr/>
        </p:nvCxnSpPr>
        <p:spPr>
          <a:xfrm flipV="1">
            <a:off x="5470182" y="3940951"/>
            <a:ext cx="1530331" cy="62670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3" name="表 32"/>
          <p:cNvGraphicFramePr>
            <a:graphicFrameLocks noGrp="1"/>
          </p:cNvGraphicFramePr>
          <p:nvPr>
            <p:extLst/>
          </p:nvPr>
        </p:nvGraphicFramePr>
        <p:xfrm>
          <a:off x="6671641" y="4698177"/>
          <a:ext cx="1163077" cy="393896"/>
        </p:xfrm>
        <a:graphic>
          <a:graphicData uri="http://schemas.openxmlformats.org/drawingml/2006/table">
            <a:tbl>
              <a:tblPr firstRow="1" bandRow="1">
                <a:tableStyleId>{5C22544A-7EE6-4342-B048-85BDC9FD1C3A}</a:tableStyleId>
              </a:tblPr>
              <a:tblGrid>
                <a:gridCol w="1163077">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H29.4</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神奈川県横浜市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a:t>
                      </a:r>
                      <a:r>
                        <a:rPr kumimoji="1" lang="en-US" altLang="ja-JP" sz="700" b="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DeNA</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34" name="直線コネクタ 33"/>
          <p:cNvCxnSpPr>
            <a:endCxn id="33" idx="1"/>
          </p:cNvCxnSpPr>
          <p:nvPr/>
        </p:nvCxnSpPr>
        <p:spPr>
          <a:xfrm>
            <a:off x="5520170" y="4555466"/>
            <a:ext cx="1151471" cy="33965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36" idx="3"/>
          </p:cNvCxnSpPr>
          <p:nvPr/>
        </p:nvCxnSpPr>
        <p:spPr>
          <a:xfrm>
            <a:off x="4226083" y="3125974"/>
            <a:ext cx="3173889" cy="2627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endCxn id="39" idx="3"/>
          </p:cNvCxnSpPr>
          <p:nvPr/>
        </p:nvCxnSpPr>
        <p:spPr>
          <a:xfrm flipH="1" flipV="1">
            <a:off x="4213892" y="2177733"/>
            <a:ext cx="1568903" cy="19813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2" name="表 41"/>
          <p:cNvGraphicFramePr>
            <a:graphicFrameLocks noGrp="1"/>
          </p:cNvGraphicFramePr>
          <p:nvPr>
            <p:extLst/>
          </p:nvPr>
        </p:nvGraphicFramePr>
        <p:xfrm>
          <a:off x="6650336" y="4227623"/>
          <a:ext cx="1262769" cy="393896"/>
        </p:xfrm>
        <a:graphic>
          <a:graphicData uri="http://schemas.openxmlformats.org/drawingml/2006/table">
            <a:tbl>
              <a:tblPr firstRow="1" bandRow="1">
                <a:tableStyleId>{5C22544A-7EE6-4342-B048-85BDC9FD1C3A}</a:tableStyleId>
              </a:tblPr>
              <a:tblGrid>
                <a:gridCol w="1262769">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H28.8</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ｲｵﾝﾓｰﾙ幕張新都心</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千葉市、</a:t>
                      </a:r>
                      <a:r>
                        <a:rPr kumimoji="1" lang="en-US" altLang="ja-JP" sz="700" b="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DeNA</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48" name="直線コネクタ 47"/>
          <p:cNvCxnSpPr>
            <a:endCxn id="44" idx="3"/>
          </p:cNvCxnSpPr>
          <p:nvPr/>
        </p:nvCxnSpPr>
        <p:spPr>
          <a:xfrm flipH="1" flipV="1">
            <a:off x="2497890" y="2215324"/>
            <a:ext cx="3089999" cy="20123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flipV="1">
            <a:off x="2553900" y="1933678"/>
            <a:ext cx="3140161" cy="110009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flipV="1">
            <a:off x="4420082" y="1936283"/>
            <a:ext cx="415527" cy="19944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flipV="1">
            <a:off x="4349809" y="2843219"/>
            <a:ext cx="312579" cy="1512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3" name="表 52"/>
          <p:cNvGraphicFramePr>
            <a:graphicFrameLocks noGrp="1"/>
          </p:cNvGraphicFramePr>
          <p:nvPr>
            <p:extLst/>
          </p:nvPr>
        </p:nvGraphicFramePr>
        <p:xfrm>
          <a:off x="6994270" y="2813062"/>
          <a:ext cx="1269786" cy="393896"/>
        </p:xfrm>
        <a:graphic>
          <a:graphicData uri="http://schemas.openxmlformats.org/drawingml/2006/table">
            <a:tbl>
              <a:tblPr firstRow="1" bandRow="1">
                <a:tableStyleId>{5C22544A-7EE6-4342-B048-85BDC9FD1C3A}</a:tableStyleId>
              </a:tblPr>
              <a:tblGrid>
                <a:gridCol w="1269786">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H29.4</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以降</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羽田空港周辺</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cxnSp>
        <p:nvCxnSpPr>
          <p:cNvPr id="54" name="直線コネクタ 53"/>
          <p:cNvCxnSpPr>
            <a:endCxn id="53" idx="1"/>
          </p:cNvCxnSpPr>
          <p:nvPr/>
        </p:nvCxnSpPr>
        <p:spPr>
          <a:xfrm flipV="1">
            <a:off x="5596482" y="3010010"/>
            <a:ext cx="1397788" cy="145917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56" name="表 55"/>
          <p:cNvGraphicFramePr>
            <a:graphicFrameLocks noGrp="1"/>
          </p:cNvGraphicFramePr>
          <p:nvPr>
            <p:extLst/>
          </p:nvPr>
        </p:nvGraphicFramePr>
        <p:xfrm>
          <a:off x="961565" y="4962704"/>
          <a:ext cx="1462154" cy="393896"/>
        </p:xfrm>
        <a:graphic>
          <a:graphicData uri="http://schemas.openxmlformats.org/drawingml/2006/table">
            <a:tbl>
              <a:tblPr firstRow="1" bandRow="1">
                <a:tableStyleId>{5C22544A-7EE6-4342-B048-85BDC9FD1C3A}</a:tableStyleId>
              </a:tblPr>
              <a:tblGrid>
                <a:gridCol w="1462154">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H28.12</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九州大学ｷｬﾝﾊﾟｽ</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福岡市、</a:t>
                      </a:r>
                      <a:r>
                        <a:rPr kumimoji="1" lang="en-US" altLang="ja-JP" sz="700" b="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DeNA</a:t>
                      </a:r>
                      <a:r>
                        <a:rPr kumimoji="1" lang="ja-JP" altLang="en-US" sz="700" b="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九大、</a:t>
                      </a: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NTT</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ﾄﾞｺﾓ</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7" name="表 56"/>
          <p:cNvGraphicFramePr>
            <a:graphicFrameLocks noGrp="1"/>
          </p:cNvGraphicFramePr>
          <p:nvPr>
            <p:extLst/>
          </p:nvPr>
        </p:nvGraphicFramePr>
        <p:xfrm>
          <a:off x="4571656" y="1095636"/>
          <a:ext cx="1316150" cy="393896"/>
        </p:xfrm>
        <a:graphic>
          <a:graphicData uri="http://schemas.openxmlformats.org/drawingml/2006/table">
            <a:tbl>
              <a:tblPr firstRow="1" bandRow="1">
                <a:tableStyleId>{5C22544A-7EE6-4342-B048-85BDC9FD1C3A}</a:tableStyleId>
              </a:tblPr>
              <a:tblGrid>
                <a:gridCol w="1316150">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H28.11</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石川県輪島市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輪島市、輪島商工会議所</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59" name="直線コネクタ 58"/>
          <p:cNvCxnSpPr>
            <a:endCxn id="58" idx="2"/>
          </p:cNvCxnSpPr>
          <p:nvPr/>
        </p:nvCxnSpPr>
        <p:spPr>
          <a:xfrm flipH="1" flipV="1">
            <a:off x="5465024" y="2388654"/>
            <a:ext cx="63373" cy="177037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endCxn id="47" idx="3"/>
          </p:cNvCxnSpPr>
          <p:nvPr/>
        </p:nvCxnSpPr>
        <p:spPr>
          <a:xfrm flipH="1" flipV="1">
            <a:off x="2497891" y="3154196"/>
            <a:ext cx="1211265" cy="154398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flipV="1">
            <a:off x="2493991" y="2762717"/>
            <a:ext cx="2178347" cy="185880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46" idx="3"/>
          </p:cNvCxnSpPr>
          <p:nvPr/>
        </p:nvCxnSpPr>
        <p:spPr>
          <a:xfrm>
            <a:off x="2497891" y="3631301"/>
            <a:ext cx="718402" cy="185823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63" name="表 62"/>
          <p:cNvGraphicFramePr>
            <a:graphicFrameLocks noGrp="1"/>
          </p:cNvGraphicFramePr>
          <p:nvPr>
            <p:extLst/>
          </p:nvPr>
        </p:nvGraphicFramePr>
        <p:xfrm>
          <a:off x="3103691" y="6170739"/>
          <a:ext cx="1106489" cy="393896"/>
        </p:xfrm>
        <a:graphic>
          <a:graphicData uri="http://schemas.openxmlformats.org/drawingml/2006/table">
            <a:tbl>
              <a:tblPr firstRow="1" bandRow="1">
                <a:tableStyleId>{5C22544A-7EE6-4342-B048-85BDC9FD1C3A}</a:tableStyleId>
              </a:tblPr>
              <a:tblGrid>
                <a:gridCol w="1106489">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H30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福岡県北九州市</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北九州市、</a:t>
                      </a: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SB</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ﾄﾞﾗｲﾌﾞ</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64" name="直線コネクタ 63"/>
          <p:cNvCxnSpPr>
            <a:endCxn id="63" idx="0"/>
          </p:cNvCxnSpPr>
          <p:nvPr/>
        </p:nvCxnSpPr>
        <p:spPr>
          <a:xfrm>
            <a:off x="3281481" y="5045589"/>
            <a:ext cx="375454" cy="1125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endCxn id="56" idx="3"/>
          </p:cNvCxnSpPr>
          <p:nvPr/>
        </p:nvCxnSpPr>
        <p:spPr>
          <a:xfrm flipH="1">
            <a:off x="2423719" y="5099433"/>
            <a:ext cx="801492" cy="6021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66" name="表 65"/>
          <p:cNvGraphicFramePr>
            <a:graphicFrameLocks noGrp="1"/>
          </p:cNvGraphicFramePr>
          <p:nvPr>
            <p:extLst/>
          </p:nvPr>
        </p:nvGraphicFramePr>
        <p:xfrm>
          <a:off x="3757146" y="5450228"/>
          <a:ext cx="1203749" cy="437662"/>
        </p:xfrm>
        <a:graphic>
          <a:graphicData uri="http://schemas.openxmlformats.org/drawingml/2006/table">
            <a:tbl>
              <a:tblPr firstRow="1" bandRow="1">
                <a:tableStyleId>{5C22544A-7EE6-4342-B048-85BDC9FD1C3A}</a:tableStyleId>
              </a:tblPr>
              <a:tblGrid>
                <a:gridCol w="1203749">
                  <a:extLst>
                    <a:ext uri="{9D8B030D-6E8A-4147-A177-3AD203B41FA5}">
                      <a16:colId xmlns:a16="http://schemas.microsoft.com/office/drawing/2014/main" val="20000"/>
                    </a:ext>
                  </a:extLst>
                </a:gridCol>
              </a:tblGrid>
              <a:tr h="240714">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H28.6~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愛知県</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愛知県、ｱｲｻﾝﾃｸﾉﾛｼﾞｰ等</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67" name="直線コネクタ 66"/>
          <p:cNvCxnSpPr>
            <a:endCxn id="66" idx="0"/>
          </p:cNvCxnSpPr>
          <p:nvPr/>
        </p:nvCxnSpPr>
        <p:spPr>
          <a:xfrm flipH="1">
            <a:off x="4359020" y="4676153"/>
            <a:ext cx="555738" cy="7740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24" idx="1"/>
          </p:cNvCxnSpPr>
          <p:nvPr/>
        </p:nvCxnSpPr>
        <p:spPr>
          <a:xfrm flipH="1">
            <a:off x="6471376" y="6278643"/>
            <a:ext cx="1152332" cy="68123"/>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0" name="タイトル 1"/>
          <p:cNvSpPr>
            <a:spLocks noGrp="1"/>
          </p:cNvSpPr>
          <p:nvPr>
            <p:ph type="title"/>
          </p:nvPr>
        </p:nvSpPr>
        <p:spPr>
          <a:xfrm>
            <a:off x="709503" y="11239"/>
            <a:ext cx="8229600" cy="522161"/>
          </a:xfrm>
        </p:spPr>
        <p:txBody>
          <a:bodyPr/>
          <a:lstStyle/>
          <a:p>
            <a:r>
              <a:rPr lang="ja-JP" altLang="en-US" sz="2215" b="1" dirty="0"/>
              <a:t>日本における地域での自動運転実証実験</a:t>
            </a:r>
            <a:r>
              <a:rPr lang="ja-JP" altLang="en-US" sz="1662" b="1" dirty="0"/>
              <a:t>（予定含む）</a:t>
            </a:r>
            <a:endParaRPr lang="ja-JP" altLang="en-US" sz="2215" b="1" dirty="0"/>
          </a:p>
        </p:txBody>
      </p:sp>
      <p:graphicFrame>
        <p:nvGraphicFramePr>
          <p:cNvPr id="69" name="表 68"/>
          <p:cNvGraphicFramePr>
            <a:graphicFrameLocks noGrp="1"/>
          </p:cNvGraphicFramePr>
          <p:nvPr>
            <p:extLst/>
          </p:nvPr>
        </p:nvGraphicFramePr>
        <p:xfrm>
          <a:off x="267701" y="1088808"/>
          <a:ext cx="2260477" cy="393895"/>
        </p:xfrm>
        <a:graphic>
          <a:graphicData uri="http://schemas.openxmlformats.org/drawingml/2006/table">
            <a:tbl>
              <a:tblPr firstRow="1" bandRow="1">
                <a:tableStyleId>{5C22544A-7EE6-4342-B048-85BDC9FD1C3A}</a:tableStyleId>
              </a:tblPr>
              <a:tblGrid>
                <a:gridCol w="2260477">
                  <a:extLst>
                    <a:ext uri="{9D8B030D-6E8A-4147-A177-3AD203B41FA5}">
                      <a16:colId xmlns:a16="http://schemas.microsoft.com/office/drawing/2014/main" val="20000"/>
                    </a:ext>
                  </a:extLst>
                </a:gridCol>
              </a:tblGrid>
              <a:tr h="393895">
                <a:tc>
                  <a:txBody>
                    <a:bodyPr/>
                    <a:lstStyle/>
                    <a:p>
                      <a:pPr algn="ctr"/>
                      <a:r>
                        <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道の駅等を拠点とした自動運転サービス（国交省）</a:t>
                      </a:r>
                      <a:endParaRPr kumimoji="1" lang="en-US" altLang="ja-JP"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bl>
          </a:graphicData>
        </a:graphic>
      </p:graphicFrame>
      <p:cxnSp>
        <p:nvCxnSpPr>
          <p:cNvPr id="97" name="直線コネクタ 96"/>
          <p:cNvCxnSpPr/>
          <p:nvPr/>
        </p:nvCxnSpPr>
        <p:spPr>
          <a:xfrm flipH="1" flipV="1">
            <a:off x="4612529" y="1489532"/>
            <a:ext cx="223510" cy="238790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01" name="表 100"/>
          <p:cNvGraphicFramePr>
            <a:graphicFrameLocks noGrp="1"/>
          </p:cNvGraphicFramePr>
          <p:nvPr>
            <p:extLst/>
          </p:nvPr>
        </p:nvGraphicFramePr>
        <p:xfrm>
          <a:off x="4724729" y="1542876"/>
          <a:ext cx="1163077" cy="393896"/>
        </p:xfrm>
        <a:graphic>
          <a:graphicData uri="http://schemas.openxmlformats.org/drawingml/2006/table">
            <a:tbl>
              <a:tblPr firstRow="1" bandRow="1">
                <a:tableStyleId>{5C22544A-7EE6-4342-B048-85BDC9FD1C3A}</a:tableStyleId>
              </a:tblPr>
              <a:tblGrid>
                <a:gridCol w="1163077">
                  <a:extLst>
                    <a:ext uri="{9D8B030D-6E8A-4147-A177-3AD203B41FA5}">
                      <a16:colId xmlns:a16="http://schemas.microsoft.com/office/drawing/2014/main" val="20000"/>
                    </a:ext>
                  </a:extLst>
                </a:gridCol>
              </a:tblGrid>
              <a:tr h="196948">
                <a:tc>
                  <a:txBody>
                    <a:bodyPr/>
                    <a:lstStyle/>
                    <a:p>
                      <a:pPr algn="ct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H27.2~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石川県珠洲市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珠洲市、金沢大学</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7" name="表 106"/>
          <p:cNvGraphicFramePr>
            <a:graphicFrameLocks noGrp="1"/>
          </p:cNvGraphicFramePr>
          <p:nvPr>
            <p:extLst/>
          </p:nvPr>
        </p:nvGraphicFramePr>
        <p:xfrm>
          <a:off x="956296" y="5423068"/>
          <a:ext cx="1462154" cy="393896"/>
        </p:xfrm>
        <a:graphic>
          <a:graphicData uri="http://schemas.openxmlformats.org/drawingml/2006/table">
            <a:tbl>
              <a:tblPr firstRow="1" bandRow="1">
                <a:tableStyleId>{5C22544A-7EE6-4342-B048-85BDC9FD1C3A}</a:tableStyleId>
              </a:tblPr>
              <a:tblGrid>
                <a:gridCol w="1462154">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H28.3</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長崎県南島原市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南島原市、長崎県、長崎大学</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8" name="テキスト ボックス 107"/>
          <p:cNvSpPr txBox="1"/>
          <p:nvPr/>
        </p:nvSpPr>
        <p:spPr bwMode="auto">
          <a:xfrm>
            <a:off x="825809" y="6312604"/>
            <a:ext cx="1366203" cy="312313"/>
          </a:xfrm>
          <a:prstGeom prst="rect">
            <a:avLst/>
          </a:prstGeom>
          <a:noFill/>
          <a:ln w="9525" algn="ctr">
            <a:noFill/>
            <a:miter lim="800000"/>
            <a:headEnd/>
            <a:tailEnd/>
          </a:ln>
          <a:effectLst/>
        </p:spPr>
        <p:txBody>
          <a:bodyPr vert="horz" wrap="square" lIns="84375" tIns="42188" rIns="84375" bIns="42188" rtlCol="0">
            <a:spAutoFit/>
          </a:bodyPr>
          <a:lstStyle/>
          <a:p>
            <a:r>
              <a:rPr kumimoji="1"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室調査による。必ずしも全てが記載されている訳ではない。</a:t>
            </a:r>
          </a:p>
        </p:txBody>
      </p:sp>
      <p:cxnSp>
        <p:nvCxnSpPr>
          <p:cNvPr id="114" name="直線コネクタ 113"/>
          <p:cNvCxnSpPr/>
          <p:nvPr/>
        </p:nvCxnSpPr>
        <p:spPr>
          <a:xfrm flipH="1" flipV="1">
            <a:off x="4734415" y="1933678"/>
            <a:ext cx="180344" cy="194375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endCxn id="107" idx="3"/>
          </p:cNvCxnSpPr>
          <p:nvPr/>
        </p:nvCxnSpPr>
        <p:spPr>
          <a:xfrm flipH="1">
            <a:off x="2418450" y="5380601"/>
            <a:ext cx="728868" cy="23941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675679" y="4438074"/>
            <a:ext cx="958234" cy="468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09" name="表 108"/>
          <p:cNvGraphicFramePr>
            <a:graphicFrameLocks noGrp="1"/>
          </p:cNvGraphicFramePr>
          <p:nvPr>
            <p:extLst/>
          </p:nvPr>
        </p:nvGraphicFramePr>
        <p:xfrm>
          <a:off x="109021" y="1569968"/>
          <a:ext cx="1032722" cy="196948"/>
        </p:xfrm>
        <a:graphic>
          <a:graphicData uri="http://schemas.openxmlformats.org/drawingml/2006/table">
            <a:tbl>
              <a:tblPr firstRow="1" bandRow="1">
                <a:tableStyleId>{5C22544A-7EE6-4342-B048-85BDC9FD1C3A}</a:tableStyleId>
              </a:tblPr>
              <a:tblGrid>
                <a:gridCol w="1032722">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北海道大樹町</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bl>
          </a:graphicData>
        </a:graphic>
      </p:graphicFrame>
      <p:graphicFrame>
        <p:nvGraphicFramePr>
          <p:cNvPr id="110" name="表 109"/>
          <p:cNvGraphicFramePr>
            <a:graphicFrameLocks noGrp="1"/>
          </p:cNvGraphicFramePr>
          <p:nvPr>
            <p:extLst/>
          </p:nvPr>
        </p:nvGraphicFramePr>
        <p:xfrm>
          <a:off x="110258" y="2023575"/>
          <a:ext cx="1032722" cy="196948"/>
        </p:xfrm>
        <a:graphic>
          <a:graphicData uri="http://schemas.openxmlformats.org/drawingml/2006/table">
            <a:tbl>
              <a:tblPr firstRow="1" bandRow="1">
                <a:tableStyleId>{5C22544A-7EE6-4342-B048-85BDC9FD1C3A}</a:tableStyleId>
              </a:tblPr>
              <a:tblGrid>
                <a:gridCol w="1032722">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山形県高畠町</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bl>
          </a:graphicData>
        </a:graphic>
      </p:graphicFrame>
      <p:graphicFrame>
        <p:nvGraphicFramePr>
          <p:cNvPr id="111" name="表 110"/>
          <p:cNvGraphicFramePr>
            <a:graphicFrameLocks noGrp="1"/>
          </p:cNvGraphicFramePr>
          <p:nvPr>
            <p:extLst/>
          </p:nvPr>
        </p:nvGraphicFramePr>
        <p:xfrm>
          <a:off x="37614" y="2488049"/>
          <a:ext cx="1184818" cy="196948"/>
        </p:xfrm>
        <a:graphic>
          <a:graphicData uri="http://schemas.openxmlformats.org/drawingml/2006/table">
            <a:tbl>
              <a:tblPr firstRow="1" bandRow="1">
                <a:tableStyleId>{5C22544A-7EE6-4342-B048-85BDC9FD1C3A}</a:tableStyleId>
              </a:tblPr>
              <a:tblGrid>
                <a:gridCol w="1184818">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茨城県常陸太田市</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bl>
          </a:graphicData>
        </a:graphic>
      </p:graphicFrame>
      <p:graphicFrame>
        <p:nvGraphicFramePr>
          <p:cNvPr id="112" name="表 111"/>
          <p:cNvGraphicFramePr>
            <a:graphicFrameLocks noGrp="1"/>
          </p:cNvGraphicFramePr>
          <p:nvPr>
            <p:extLst/>
          </p:nvPr>
        </p:nvGraphicFramePr>
        <p:xfrm>
          <a:off x="110365" y="2935721"/>
          <a:ext cx="1032722" cy="196948"/>
        </p:xfrm>
        <a:graphic>
          <a:graphicData uri="http://schemas.openxmlformats.org/drawingml/2006/table">
            <a:tbl>
              <a:tblPr firstRow="1" bandRow="1">
                <a:tableStyleId>{5C22544A-7EE6-4342-B048-85BDC9FD1C3A}</a:tableStyleId>
              </a:tblPr>
              <a:tblGrid>
                <a:gridCol w="1032722">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富山県南砺市</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bl>
          </a:graphicData>
        </a:graphic>
      </p:graphicFrame>
      <p:graphicFrame>
        <p:nvGraphicFramePr>
          <p:cNvPr id="113" name="表 112"/>
          <p:cNvGraphicFramePr>
            <a:graphicFrameLocks noGrp="1"/>
          </p:cNvGraphicFramePr>
          <p:nvPr>
            <p:extLst/>
          </p:nvPr>
        </p:nvGraphicFramePr>
        <p:xfrm>
          <a:off x="140069" y="3431362"/>
          <a:ext cx="1032722" cy="196948"/>
        </p:xfrm>
        <a:graphic>
          <a:graphicData uri="http://schemas.openxmlformats.org/drawingml/2006/table">
            <a:tbl>
              <a:tblPr firstRow="1" bandRow="1">
                <a:tableStyleId>{5C22544A-7EE6-4342-B048-85BDC9FD1C3A}</a:tableStyleId>
              </a:tblPr>
              <a:tblGrid>
                <a:gridCol w="1032722">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長野県伊那市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bl>
          </a:graphicData>
        </a:graphic>
      </p:graphicFrame>
      <p:graphicFrame>
        <p:nvGraphicFramePr>
          <p:cNvPr id="115" name="表 114"/>
          <p:cNvGraphicFramePr>
            <a:graphicFrameLocks noGrp="1"/>
          </p:cNvGraphicFramePr>
          <p:nvPr>
            <p:extLst/>
          </p:nvPr>
        </p:nvGraphicFramePr>
        <p:xfrm>
          <a:off x="125632" y="3872080"/>
          <a:ext cx="1032722" cy="196948"/>
        </p:xfrm>
        <a:graphic>
          <a:graphicData uri="http://schemas.openxmlformats.org/drawingml/2006/table">
            <a:tbl>
              <a:tblPr firstRow="1" bandRow="1">
                <a:tableStyleId>{5C22544A-7EE6-4342-B048-85BDC9FD1C3A}</a:tableStyleId>
              </a:tblPr>
              <a:tblGrid>
                <a:gridCol w="1032722">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岡山県新見市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bl>
          </a:graphicData>
        </a:graphic>
      </p:graphicFrame>
      <p:graphicFrame>
        <p:nvGraphicFramePr>
          <p:cNvPr id="117" name="表 116"/>
          <p:cNvGraphicFramePr>
            <a:graphicFrameLocks noGrp="1"/>
          </p:cNvGraphicFramePr>
          <p:nvPr>
            <p:extLst/>
          </p:nvPr>
        </p:nvGraphicFramePr>
        <p:xfrm>
          <a:off x="1337515" y="4362187"/>
          <a:ext cx="1032722" cy="196948"/>
        </p:xfrm>
        <a:graphic>
          <a:graphicData uri="http://schemas.openxmlformats.org/drawingml/2006/table">
            <a:tbl>
              <a:tblPr firstRow="1" bandRow="1">
                <a:tableStyleId>{5C22544A-7EE6-4342-B048-85BDC9FD1C3A}</a:tableStyleId>
              </a:tblPr>
              <a:tblGrid>
                <a:gridCol w="1032722">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福岡県みやま市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bl>
          </a:graphicData>
        </a:graphic>
      </p:graphicFrame>
      <p:cxnSp>
        <p:nvCxnSpPr>
          <p:cNvPr id="118" name="直線コネクタ 117"/>
          <p:cNvCxnSpPr/>
          <p:nvPr/>
        </p:nvCxnSpPr>
        <p:spPr>
          <a:xfrm>
            <a:off x="2387233" y="4087338"/>
            <a:ext cx="1661417" cy="90487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a:stCxn id="117" idx="3"/>
          </p:cNvCxnSpPr>
          <p:nvPr/>
        </p:nvCxnSpPr>
        <p:spPr>
          <a:xfrm>
            <a:off x="2370238" y="4460661"/>
            <a:ext cx="849167" cy="81754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109" idx="3"/>
          </p:cNvCxnSpPr>
          <p:nvPr/>
        </p:nvCxnSpPr>
        <p:spPr>
          <a:xfrm>
            <a:off x="1141743" y="1668443"/>
            <a:ext cx="5329631" cy="5561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3" name="表 42"/>
          <p:cNvGraphicFramePr>
            <a:graphicFrameLocks noGrp="1"/>
          </p:cNvGraphicFramePr>
          <p:nvPr>
            <p:extLst/>
          </p:nvPr>
        </p:nvGraphicFramePr>
        <p:xfrm>
          <a:off x="1234982" y="1561925"/>
          <a:ext cx="1297158" cy="393896"/>
        </p:xfrm>
        <a:graphic>
          <a:graphicData uri="http://schemas.openxmlformats.org/drawingml/2006/table">
            <a:tbl>
              <a:tblPr firstRow="1" bandRow="1">
                <a:tableStyleId>{5C22544A-7EE6-4342-B048-85BDC9FD1C3A}</a:tableStyleId>
              </a:tblPr>
              <a:tblGrid>
                <a:gridCol w="1297158">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秋田県上小阿仁村</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上小阿仁村、ヤマハ発動機</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38" name="表 37"/>
          <p:cNvGraphicFramePr>
            <a:graphicFrameLocks noGrp="1"/>
          </p:cNvGraphicFramePr>
          <p:nvPr>
            <p:extLst/>
          </p:nvPr>
        </p:nvGraphicFramePr>
        <p:xfrm>
          <a:off x="2685653" y="1539783"/>
          <a:ext cx="1769785" cy="393896"/>
        </p:xfrm>
        <a:graphic>
          <a:graphicData uri="http://schemas.openxmlformats.org/drawingml/2006/table">
            <a:tbl>
              <a:tblPr firstRow="1" bandRow="1">
                <a:tableStyleId>{5C22544A-7EE6-4342-B048-85BDC9FD1C3A}</a:tableStyleId>
              </a:tblPr>
              <a:tblGrid>
                <a:gridCol w="1769785">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石川県輪島市</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99"/>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輪島市、輪島商工会議所、ﾔﾏﾊ発動機等</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58" name="表 57"/>
          <p:cNvGraphicFramePr>
            <a:graphicFrameLocks noGrp="1"/>
          </p:cNvGraphicFramePr>
          <p:nvPr>
            <p:extLst/>
          </p:nvPr>
        </p:nvGraphicFramePr>
        <p:xfrm>
          <a:off x="4842836" y="1994758"/>
          <a:ext cx="1244376" cy="393896"/>
        </p:xfrm>
        <a:graphic>
          <a:graphicData uri="http://schemas.openxmlformats.org/drawingml/2006/table">
            <a:tbl>
              <a:tblPr firstRow="1" bandRow="1">
                <a:tableStyleId>{5C22544A-7EE6-4342-B048-85BDC9FD1C3A}</a:tableStyleId>
              </a:tblPr>
              <a:tblGrid>
                <a:gridCol w="1244376">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H28.10~</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群馬県桐生市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桐生市、群馬大学</a:t>
                      </a:r>
                      <a:endParaRPr kumimoji="1" lang="en-US" altLang="ja-JP"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9" name="表 38"/>
          <p:cNvGraphicFramePr>
            <a:graphicFrameLocks noGrp="1"/>
          </p:cNvGraphicFramePr>
          <p:nvPr>
            <p:extLst/>
          </p:nvPr>
        </p:nvGraphicFramePr>
        <p:xfrm>
          <a:off x="3050814" y="1980044"/>
          <a:ext cx="1163077" cy="395376"/>
        </p:xfrm>
        <a:graphic>
          <a:graphicData uri="http://schemas.openxmlformats.org/drawingml/2006/table">
            <a:tbl>
              <a:tblPr firstRow="1" bandRow="1">
                <a:tableStyleId>{5C22544A-7EE6-4342-B048-85BDC9FD1C3A}</a:tableStyleId>
              </a:tblPr>
              <a:tblGrid>
                <a:gridCol w="1163077">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茨城県日立市</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99"/>
                    </a:solidFill>
                  </a:tcPr>
                </a:tc>
                <a:extLst>
                  <a:ext uri="{0D108BD9-81ED-4DB2-BD59-A6C34878D82A}">
                    <a16:rowId xmlns:a16="http://schemas.microsoft.com/office/drawing/2014/main" val="10000"/>
                  </a:ext>
                </a:extLst>
              </a:tr>
              <a:tr h="19842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日立市、</a:t>
                      </a: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SB</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ﾄﾞﾗｲﾌﾞ等</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cxnSp>
        <p:nvCxnSpPr>
          <p:cNvPr id="127" name="直線コネクタ 126"/>
          <p:cNvCxnSpPr>
            <a:endCxn id="110" idx="3"/>
          </p:cNvCxnSpPr>
          <p:nvPr/>
        </p:nvCxnSpPr>
        <p:spPr>
          <a:xfrm flipH="1" flipV="1">
            <a:off x="1142980" y="2122049"/>
            <a:ext cx="4550034" cy="158508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4" name="表 43"/>
          <p:cNvGraphicFramePr>
            <a:graphicFrameLocks noGrp="1"/>
          </p:cNvGraphicFramePr>
          <p:nvPr>
            <p:extLst/>
          </p:nvPr>
        </p:nvGraphicFramePr>
        <p:xfrm>
          <a:off x="1401275" y="2018376"/>
          <a:ext cx="1096615" cy="393896"/>
        </p:xfrm>
        <a:graphic>
          <a:graphicData uri="http://schemas.openxmlformats.org/drawingml/2006/table">
            <a:tbl>
              <a:tblPr firstRow="1" bandRow="1">
                <a:tableStyleId>{5C22544A-7EE6-4342-B048-85BDC9FD1C3A}</a:tableStyleId>
              </a:tblPr>
              <a:tblGrid>
                <a:gridCol w="1096615">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栃木県栃木市</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栃木市、</a:t>
                      </a:r>
                      <a:r>
                        <a:rPr kumimoji="1" lang="en-US" altLang="ja-JP" sz="700" b="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DeNA</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35" name="表 34"/>
          <p:cNvGraphicFramePr>
            <a:graphicFrameLocks noGrp="1"/>
          </p:cNvGraphicFramePr>
          <p:nvPr>
            <p:extLst/>
          </p:nvPr>
        </p:nvGraphicFramePr>
        <p:xfrm>
          <a:off x="2887362" y="2449323"/>
          <a:ext cx="1471659" cy="393896"/>
        </p:xfrm>
        <a:graphic>
          <a:graphicData uri="http://schemas.openxmlformats.org/drawingml/2006/table">
            <a:tbl>
              <a:tblPr firstRow="1" bandRow="1">
                <a:tableStyleId>{5C22544A-7EE6-4342-B048-85BDC9FD1C3A}</a:tableStyleId>
              </a:tblPr>
              <a:tblGrid>
                <a:gridCol w="1471659">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福井県永平寺町</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99"/>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永平寺町、福井県、ﾔﾏﾊ発動機等</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36" name="表 35"/>
          <p:cNvGraphicFramePr>
            <a:graphicFrameLocks noGrp="1"/>
          </p:cNvGraphicFramePr>
          <p:nvPr>
            <p:extLst/>
          </p:nvPr>
        </p:nvGraphicFramePr>
        <p:xfrm>
          <a:off x="3063006" y="2929026"/>
          <a:ext cx="1163077" cy="393896"/>
        </p:xfrm>
        <a:graphic>
          <a:graphicData uri="http://schemas.openxmlformats.org/drawingml/2006/table">
            <a:tbl>
              <a:tblPr firstRow="1" bandRow="1">
                <a:tableStyleId>{5C22544A-7EE6-4342-B048-85BDC9FD1C3A}</a:tableStyleId>
              </a:tblPr>
              <a:tblGrid>
                <a:gridCol w="1163077">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沖縄県北谷町</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99"/>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北谷町、ﾔﾏﾊ発動機等</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cxnSp>
        <p:nvCxnSpPr>
          <p:cNvPr id="130" name="直線コネクタ 129"/>
          <p:cNvCxnSpPr/>
          <p:nvPr/>
        </p:nvCxnSpPr>
        <p:spPr>
          <a:xfrm flipH="1" flipV="1">
            <a:off x="1208420" y="2707431"/>
            <a:ext cx="4550034" cy="148660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5" name="表 44"/>
          <p:cNvGraphicFramePr>
            <a:graphicFrameLocks noGrp="1"/>
          </p:cNvGraphicFramePr>
          <p:nvPr>
            <p:extLst/>
          </p:nvPr>
        </p:nvGraphicFramePr>
        <p:xfrm>
          <a:off x="1301583" y="2466261"/>
          <a:ext cx="1196308" cy="393896"/>
        </p:xfrm>
        <a:graphic>
          <a:graphicData uri="http://schemas.openxmlformats.org/drawingml/2006/table">
            <a:tbl>
              <a:tblPr firstRow="1" bandRow="1">
                <a:tableStyleId>{5C22544A-7EE6-4342-B048-85BDC9FD1C3A}</a:tableStyleId>
              </a:tblPr>
              <a:tblGrid>
                <a:gridCol w="1196308">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夏 滋賀県東近江市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東近江市、先進モビリティ</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cxnSp>
        <p:nvCxnSpPr>
          <p:cNvPr id="131" name="直線コネクタ 130"/>
          <p:cNvCxnSpPr/>
          <p:nvPr/>
        </p:nvCxnSpPr>
        <p:spPr>
          <a:xfrm flipH="1" flipV="1">
            <a:off x="1123066" y="3134135"/>
            <a:ext cx="3731706" cy="104060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7" name="表 46"/>
          <p:cNvGraphicFramePr>
            <a:graphicFrameLocks noGrp="1"/>
          </p:cNvGraphicFramePr>
          <p:nvPr>
            <p:extLst/>
          </p:nvPr>
        </p:nvGraphicFramePr>
        <p:xfrm>
          <a:off x="1249089" y="2944096"/>
          <a:ext cx="1248801" cy="420198"/>
        </p:xfrm>
        <a:graphic>
          <a:graphicData uri="http://schemas.openxmlformats.org/drawingml/2006/table">
            <a:tbl>
              <a:tblPr firstRow="1" bandRow="1">
                <a:tableStyleId>{5C22544A-7EE6-4342-B048-85BDC9FD1C3A}</a:tableStyleId>
              </a:tblPr>
              <a:tblGrid>
                <a:gridCol w="1248801">
                  <a:extLst>
                    <a:ext uri="{9D8B030D-6E8A-4147-A177-3AD203B41FA5}">
                      <a16:colId xmlns:a16="http://schemas.microsoft.com/office/drawing/2014/main" val="20000"/>
                    </a:ext>
                  </a:extLst>
                </a:gridCol>
              </a:tblGrid>
              <a:tr h="210099">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夏 島根県飯南町</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r h="210099">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飯南町、アイサンテクノロジー</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cxnSp>
        <p:nvCxnSpPr>
          <p:cNvPr id="133" name="直線コネクタ 132"/>
          <p:cNvCxnSpPr/>
          <p:nvPr/>
        </p:nvCxnSpPr>
        <p:spPr>
          <a:xfrm flipH="1" flipV="1">
            <a:off x="1172791" y="3628311"/>
            <a:ext cx="3988347" cy="77957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6" name="表 45"/>
          <p:cNvGraphicFramePr>
            <a:graphicFrameLocks noGrp="1"/>
          </p:cNvGraphicFramePr>
          <p:nvPr>
            <p:extLst/>
          </p:nvPr>
        </p:nvGraphicFramePr>
        <p:xfrm>
          <a:off x="1301583" y="3434353"/>
          <a:ext cx="1196308" cy="393896"/>
        </p:xfrm>
        <a:graphic>
          <a:graphicData uri="http://schemas.openxmlformats.org/drawingml/2006/table">
            <a:tbl>
              <a:tblPr firstRow="1" bandRow="1">
                <a:tableStyleId>{5C22544A-7EE6-4342-B048-85BDC9FD1C3A}</a:tableStyleId>
              </a:tblPr>
              <a:tblGrid>
                <a:gridCol w="1196308">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夏 熊本県芦北町</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r h="196948">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芦北町、ヤマハ発動機</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cxnSp>
        <p:nvCxnSpPr>
          <p:cNvPr id="135" name="直線コネクタ 134"/>
          <p:cNvCxnSpPr/>
          <p:nvPr/>
        </p:nvCxnSpPr>
        <p:spPr>
          <a:xfrm>
            <a:off x="1156510" y="4073401"/>
            <a:ext cx="2847927" cy="61620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116" name="表 115"/>
          <p:cNvGraphicFramePr>
            <a:graphicFrameLocks noGrp="1"/>
          </p:cNvGraphicFramePr>
          <p:nvPr>
            <p:extLst/>
          </p:nvPr>
        </p:nvGraphicFramePr>
        <p:xfrm>
          <a:off x="1343314" y="3898735"/>
          <a:ext cx="1032722" cy="196948"/>
        </p:xfrm>
        <a:graphic>
          <a:graphicData uri="http://schemas.openxmlformats.org/drawingml/2006/table">
            <a:tbl>
              <a:tblPr firstRow="1" bandRow="1">
                <a:tableStyleId>{5C22544A-7EE6-4342-B048-85BDC9FD1C3A}</a:tableStyleId>
              </a:tblPr>
              <a:tblGrid>
                <a:gridCol w="1032722">
                  <a:extLst>
                    <a:ext uri="{9D8B030D-6E8A-4147-A177-3AD203B41FA5}">
                      <a16:colId xmlns:a16="http://schemas.microsoft.com/office/drawing/2014/main" val="20000"/>
                    </a:ext>
                  </a:extLst>
                </a:gridCol>
              </a:tblGrid>
              <a:tr h="196948">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徳島県三好市</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bl>
          </a:graphicData>
        </a:graphic>
      </p:graphicFrame>
      <p:graphicFrame>
        <p:nvGraphicFramePr>
          <p:cNvPr id="80" name="表 79"/>
          <p:cNvGraphicFramePr>
            <a:graphicFrameLocks noGrp="1"/>
          </p:cNvGraphicFramePr>
          <p:nvPr>
            <p:extLst/>
          </p:nvPr>
        </p:nvGraphicFramePr>
        <p:xfrm>
          <a:off x="5000036" y="5045317"/>
          <a:ext cx="1175382" cy="309489"/>
        </p:xfrm>
        <a:graphic>
          <a:graphicData uri="http://schemas.openxmlformats.org/drawingml/2006/table">
            <a:tbl>
              <a:tblPr firstRow="1" bandRow="1">
                <a:tableStyleId>{5C22544A-7EE6-4342-B048-85BDC9FD1C3A}</a:tableStyleId>
              </a:tblPr>
              <a:tblGrid>
                <a:gridCol w="1175382">
                  <a:extLst>
                    <a:ext uri="{9D8B030D-6E8A-4147-A177-3AD203B41FA5}">
                      <a16:colId xmlns:a16="http://schemas.microsoft.com/office/drawing/2014/main" val="20000"/>
                    </a:ext>
                  </a:extLst>
                </a:gridCol>
              </a:tblGrid>
              <a:tr h="309489">
                <a:tc>
                  <a:txBody>
                    <a:bodyPr/>
                    <a:lstStyle/>
                    <a:p>
                      <a:pPr algn="ctr"/>
                      <a:r>
                        <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H29.10~H31.3</a:t>
                      </a:r>
                      <a:r>
                        <a:rPr kumimoji="1" lang="en-US" altLang="ja-JP"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大規模実証実験（内閣府）</a:t>
                      </a:r>
                      <a:endPar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cxnSp>
        <p:nvCxnSpPr>
          <p:cNvPr id="94" name="直線コネクタ 93"/>
          <p:cNvCxnSpPr>
            <a:stCxn id="72" idx="1"/>
            <a:endCxn id="80" idx="0"/>
          </p:cNvCxnSpPr>
          <p:nvPr/>
        </p:nvCxnSpPr>
        <p:spPr>
          <a:xfrm>
            <a:off x="5405498" y="4676409"/>
            <a:ext cx="182229" cy="368909"/>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右中かっこ 71"/>
          <p:cNvSpPr/>
          <p:nvPr/>
        </p:nvSpPr>
        <p:spPr>
          <a:xfrm rot="4172029">
            <a:off x="5308910" y="4119171"/>
            <a:ext cx="143130" cy="980380"/>
          </a:xfrm>
          <a:prstGeom prst="rightBrac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solidFill>
                <a:prstClr val="black"/>
              </a:solidFill>
            </a:endParaRPr>
          </a:p>
        </p:txBody>
      </p:sp>
      <p:sp>
        <p:nvSpPr>
          <p:cNvPr id="90" name="正方形/長方形 89"/>
          <p:cNvSpPr/>
          <p:nvPr/>
        </p:nvSpPr>
        <p:spPr>
          <a:xfrm>
            <a:off x="152400" y="76200"/>
            <a:ext cx="502693" cy="319585"/>
          </a:xfrm>
          <a:prstGeom prst="rect">
            <a:avLst/>
          </a:prstGeom>
          <a:solidFill>
            <a:schemeClr val="accent6">
              <a:lumMod val="20000"/>
              <a:lumOff val="8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ts val="1292"/>
              </a:lnSpc>
            </a:pPr>
            <a:r>
              <a:rPr kumimoji="1" lang="ja-JP" altLang="en-US"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参考</a:t>
            </a:r>
          </a:p>
        </p:txBody>
      </p:sp>
      <p:sp>
        <p:nvSpPr>
          <p:cNvPr id="85"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400"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389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4356" y="213787"/>
            <a:ext cx="9144000" cy="496766"/>
          </a:xfrm>
          <a:prstGeom prst="rect">
            <a:avLst/>
          </a:prstGeom>
          <a:noFill/>
          <a:ln w="9525">
            <a:noFill/>
            <a:miter lim="800000"/>
            <a:headEnd/>
            <a:tailEnd/>
          </a:ln>
          <a:effectLst/>
        </p:spPr>
        <p:txBody>
          <a:bodyPr lIns="84381" tIns="42192" rIns="84381" bIns="42192" anchor="ctr"/>
          <a:lstStyle/>
          <a:p>
            <a:pPr algn="ctr"/>
            <a:endParaRPr lang="ja-JP" altLang="ja-JP" sz="2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2"/>
          <p:cNvSpPr txBox="1"/>
          <p:nvPr/>
        </p:nvSpPr>
        <p:spPr>
          <a:xfrm>
            <a:off x="561539" y="2485903"/>
            <a:ext cx="2082863" cy="291170"/>
          </a:xfrm>
          <a:prstGeom prst="rect">
            <a:avLst/>
          </a:prstGeom>
          <a:noFill/>
        </p:spPr>
        <p:txBody>
          <a:bodyPr wrap="square" rtlCol="0">
            <a:spAutoFit/>
          </a:bodyPr>
          <a:lstStyle/>
          <a:p>
            <a:r>
              <a:rPr lang="en-US" altLang="ja-JP" sz="1292" b="1" dirty="0">
                <a:solidFill>
                  <a:srgbClr val="000000"/>
                </a:solidFill>
                <a:latin typeface="ＭＳ Ｐゴシック" panose="020B0600070205080204" pitchFamily="50" charset="-128"/>
                <a:ea typeface="Meiryo UI" panose="020B0604030504040204" pitchFamily="50" charset="-128"/>
                <a:cs typeface="ＭＳ Ｐゴシック" panose="020B0600070205080204" pitchFamily="50" charset="-128"/>
              </a:rPr>
              <a:t>【</a:t>
            </a:r>
            <a:r>
              <a:rPr lang="ja-JP" altLang="en-US" sz="1292" b="1" dirty="0">
                <a:solidFill>
                  <a:srgbClr val="000000"/>
                </a:solidFill>
                <a:latin typeface="ＭＳ Ｐゴシック" panose="020B0600070205080204" pitchFamily="50" charset="-128"/>
                <a:ea typeface="Meiryo UI" panose="020B0604030504040204" pitchFamily="50" charset="-128"/>
                <a:cs typeface="ＭＳ Ｐゴシック" panose="020B0600070205080204" pitchFamily="50" charset="-128"/>
              </a:rPr>
              <a:t>自動運転の特徴</a:t>
            </a:r>
            <a:r>
              <a:rPr lang="en-US" altLang="ja-JP" sz="1292" b="1" dirty="0">
                <a:solidFill>
                  <a:srgbClr val="000000"/>
                </a:solidFill>
                <a:latin typeface="ＭＳ Ｐゴシック" panose="020B0600070205080204" pitchFamily="50" charset="-128"/>
                <a:ea typeface="Meiryo UI" panose="020B0604030504040204" pitchFamily="50" charset="-128"/>
                <a:cs typeface="ＭＳ Ｐゴシック" panose="020B0600070205080204" pitchFamily="50" charset="-128"/>
              </a:rPr>
              <a:t>】</a:t>
            </a:r>
            <a:endParaRPr lang="ja-JP" altLang="en-US" sz="2585" b="1" dirty="0">
              <a:solidFill>
                <a:prstClr val="black"/>
              </a:solidFill>
              <a:latin typeface="ＭＳ Ｐゴシック" panose="020B0600070205080204" pitchFamily="50" charset="-128"/>
              <a:cs typeface="ＭＳ Ｐゴシック" panose="020B0600070205080204" pitchFamily="50" charset="-128"/>
            </a:endParaRPr>
          </a:p>
        </p:txBody>
      </p:sp>
      <p:sp>
        <p:nvSpPr>
          <p:cNvPr id="9" name="テキスト ボックス 17"/>
          <p:cNvSpPr txBox="1"/>
          <p:nvPr/>
        </p:nvSpPr>
        <p:spPr>
          <a:xfrm>
            <a:off x="4851430" y="2498435"/>
            <a:ext cx="3110486" cy="291170"/>
          </a:xfrm>
          <a:prstGeom prst="rect">
            <a:avLst/>
          </a:prstGeom>
          <a:noFill/>
        </p:spPr>
        <p:txBody>
          <a:bodyPr wrap="square" rtlCol="0">
            <a:spAutoFit/>
          </a:bodyPr>
          <a:lstStyle/>
          <a:p>
            <a:pPr algn="ctr"/>
            <a:r>
              <a:rPr lang="ja-JP" altLang="en-US" sz="1292" b="1" dirty="0">
                <a:solidFill>
                  <a:srgbClr val="000000"/>
                </a:solidFill>
                <a:latin typeface="ＭＳ Ｐゴシック" panose="020B0600070205080204" pitchFamily="50" charset="-128"/>
                <a:ea typeface="Meiryo UI" panose="020B0604030504040204" pitchFamily="50" charset="-128"/>
                <a:cs typeface="ＭＳ Ｐゴシック" panose="020B0600070205080204" pitchFamily="50" charset="-128"/>
              </a:rPr>
              <a:t>＜より安全かつ円滑な道路交通社会＞</a:t>
            </a:r>
            <a:endParaRPr lang="ja-JP" altLang="en-US" sz="2585" b="1" dirty="0">
              <a:solidFill>
                <a:prstClr val="black"/>
              </a:solidFill>
              <a:latin typeface="ＭＳ Ｐゴシック" panose="020B0600070205080204" pitchFamily="50" charset="-128"/>
              <a:cs typeface="ＭＳ Ｐゴシック" panose="020B0600070205080204" pitchFamily="50" charset="-128"/>
            </a:endParaRPr>
          </a:p>
        </p:txBody>
      </p:sp>
      <p:sp>
        <p:nvSpPr>
          <p:cNvPr id="10" name="テキスト ボックス 8"/>
          <p:cNvSpPr txBox="1"/>
          <p:nvPr/>
        </p:nvSpPr>
        <p:spPr>
          <a:xfrm>
            <a:off x="4205756" y="5554205"/>
            <a:ext cx="2025657" cy="932696"/>
          </a:xfrm>
          <a:prstGeom prst="rect">
            <a:avLst/>
          </a:prstGeom>
          <a:solidFill>
            <a:sysClr val="window" lastClr="FFFFFF"/>
          </a:solidFill>
          <a:ln w="25400" cap="flat" cmpd="sng" algn="ctr">
            <a:solidFill>
              <a:srgbClr val="F79646"/>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11" name="テキスト ボックス 7"/>
          <p:cNvSpPr txBox="1"/>
          <p:nvPr/>
        </p:nvSpPr>
        <p:spPr>
          <a:xfrm>
            <a:off x="6431752" y="5554205"/>
            <a:ext cx="2025657" cy="932696"/>
          </a:xfrm>
          <a:prstGeom prst="rect">
            <a:avLst/>
          </a:prstGeom>
          <a:solidFill>
            <a:sysClr val="window" lastClr="FFFFFF"/>
          </a:solidFill>
          <a:ln w="25400" cap="flat" cmpd="sng" algn="ctr">
            <a:solidFill>
              <a:srgbClr val="F79646"/>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12" name="正方形/長方形 11"/>
          <p:cNvSpPr/>
          <p:nvPr/>
        </p:nvSpPr>
        <p:spPr>
          <a:xfrm>
            <a:off x="384459" y="2818270"/>
            <a:ext cx="1763407" cy="3653021"/>
          </a:xfrm>
          <a:prstGeom prst="rect">
            <a:avLst/>
          </a:prstGeom>
          <a:solidFill>
            <a:sysClr val="window" lastClr="FFFFFF">
              <a:lumMod val="95000"/>
            </a:sysClr>
          </a:solidFill>
          <a:ln w="25400" cap="flat" cmpd="sng" algn="ctr">
            <a:solidFill>
              <a:srgbClr val="4F81BD"/>
            </a:solidFill>
            <a:prstDash val="solid"/>
          </a:ln>
          <a:effectLst/>
        </p:spPr>
        <p:txBody>
          <a:bodyPr rtlCol="0" anchor="ctr"/>
          <a:lstStyle/>
          <a:p>
            <a:pPr defTabSz="844083">
              <a:defRPr/>
            </a:pPr>
            <a:endParaRPr lang="ja-JP" altLang="en-US" sz="1662" kern="0">
              <a:solidFill>
                <a:sysClr val="windowText" lastClr="000000"/>
              </a:solidFill>
            </a:endParaRPr>
          </a:p>
        </p:txBody>
      </p:sp>
      <p:sp>
        <p:nvSpPr>
          <p:cNvPr id="13" name="正方形/長方形 12"/>
          <p:cNvSpPr/>
          <p:nvPr/>
        </p:nvSpPr>
        <p:spPr>
          <a:xfrm>
            <a:off x="458659" y="2905127"/>
            <a:ext cx="1574567" cy="2319599"/>
          </a:xfrm>
          <a:prstGeom prst="rect">
            <a:avLst/>
          </a:prstGeom>
          <a:solidFill>
            <a:srgbClr val="1F497D">
              <a:lumMod val="20000"/>
              <a:lumOff val="80000"/>
            </a:srgbClr>
          </a:solidFill>
          <a:ln w="25400" cap="flat" cmpd="sng" algn="ctr">
            <a:solidFill>
              <a:srgbClr val="4F81BD"/>
            </a:solidFill>
            <a:prstDash val="solid"/>
          </a:ln>
          <a:effectLst/>
        </p:spPr>
        <p:txBody>
          <a:bodyPr rtlCol="0" anchor="ctr"/>
          <a:lstStyle/>
          <a:p>
            <a:pPr defTabSz="844083">
              <a:defRPr/>
            </a:pPr>
            <a:endParaRPr lang="ja-JP" altLang="en-US" sz="1662" kern="0">
              <a:solidFill>
                <a:sysClr val="windowText" lastClr="000000"/>
              </a:solidFill>
            </a:endParaRPr>
          </a:p>
        </p:txBody>
      </p:sp>
      <p:sp>
        <p:nvSpPr>
          <p:cNvPr id="14" name="右矢印 13"/>
          <p:cNvSpPr/>
          <p:nvPr/>
        </p:nvSpPr>
        <p:spPr>
          <a:xfrm>
            <a:off x="2016858" y="3274261"/>
            <a:ext cx="1845743" cy="379806"/>
          </a:xfrm>
          <a:prstGeom prst="rightArrow">
            <a:avLst/>
          </a:prstGeom>
          <a:solidFill>
            <a:srgbClr val="F79646"/>
          </a:solidFill>
          <a:ln w="25400" cap="flat" cmpd="sng" algn="ctr">
            <a:solidFill>
              <a:srgbClr val="F79646">
                <a:shade val="50000"/>
              </a:srgbClr>
            </a:solidFill>
            <a:prstDash val="solid"/>
          </a:ln>
          <a:effectLst/>
        </p:spPr>
        <p:txBody>
          <a:bodyPr rtlCol="0" anchor="ctr"/>
          <a:lstStyle/>
          <a:p>
            <a:pPr defTabSz="844083">
              <a:defRPr/>
            </a:pPr>
            <a:endParaRPr lang="ja-JP" altLang="en-US" sz="1662" kern="0">
              <a:solidFill>
                <a:sysClr val="windowText" lastClr="000000"/>
              </a:solidFill>
            </a:endParaRPr>
          </a:p>
        </p:txBody>
      </p:sp>
      <p:sp>
        <p:nvSpPr>
          <p:cNvPr id="15" name="右矢印 14"/>
          <p:cNvSpPr/>
          <p:nvPr/>
        </p:nvSpPr>
        <p:spPr>
          <a:xfrm>
            <a:off x="2016858" y="4511943"/>
            <a:ext cx="2029677" cy="378724"/>
          </a:xfrm>
          <a:prstGeom prst="rightArrow">
            <a:avLst/>
          </a:prstGeom>
          <a:solidFill>
            <a:srgbClr val="F79646"/>
          </a:solidFill>
          <a:ln w="25400" cap="flat" cmpd="sng" algn="ctr">
            <a:solidFill>
              <a:srgbClr val="F79646">
                <a:shade val="50000"/>
              </a:srgbClr>
            </a:solidFill>
            <a:prstDash val="solid"/>
          </a:ln>
          <a:effectLst/>
        </p:spPr>
        <p:txBody>
          <a:bodyPr rtlCol="0" anchor="ctr"/>
          <a:lstStyle/>
          <a:p>
            <a:pPr defTabSz="844083">
              <a:defRPr/>
            </a:pPr>
            <a:endParaRPr lang="ja-JP" altLang="en-US" sz="1662" kern="0">
              <a:solidFill>
                <a:sysClr val="windowText" lastClr="000000"/>
              </a:solidFill>
            </a:endParaRPr>
          </a:p>
        </p:txBody>
      </p:sp>
      <p:sp>
        <p:nvSpPr>
          <p:cNvPr id="16" name="テキスト ボックス 10"/>
          <p:cNvSpPr txBox="1"/>
          <p:nvPr/>
        </p:nvSpPr>
        <p:spPr>
          <a:xfrm>
            <a:off x="7155202" y="2862423"/>
            <a:ext cx="1562449" cy="1016023"/>
          </a:xfrm>
          <a:prstGeom prst="rect">
            <a:avLst/>
          </a:prstGeom>
          <a:solidFill>
            <a:sysClr val="window" lastClr="FFFFFF"/>
          </a:solidFill>
          <a:ln w="25400" cap="flat" cmpd="sng" algn="ctr">
            <a:solidFill>
              <a:srgbClr val="9BBB59"/>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17" name="テキスト ボックス 11"/>
          <p:cNvSpPr txBox="1"/>
          <p:nvPr/>
        </p:nvSpPr>
        <p:spPr>
          <a:xfrm>
            <a:off x="5541353" y="2861700"/>
            <a:ext cx="1511205" cy="1012675"/>
          </a:xfrm>
          <a:prstGeom prst="rect">
            <a:avLst/>
          </a:prstGeom>
          <a:solidFill>
            <a:sysClr val="window" lastClr="FFFFFF"/>
          </a:solidFill>
          <a:ln w="25400" cap="flat" cmpd="sng" algn="ctr">
            <a:solidFill>
              <a:srgbClr val="9BBB59"/>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18" name="テキスト ボックス 12"/>
          <p:cNvSpPr txBox="1"/>
          <p:nvPr/>
        </p:nvSpPr>
        <p:spPr>
          <a:xfrm>
            <a:off x="3871856" y="2861700"/>
            <a:ext cx="1579530" cy="1012675"/>
          </a:xfrm>
          <a:prstGeom prst="rect">
            <a:avLst/>
          </a:prstGeom>
          <a:solidFill>
            <a:sysClr val="window" lastClr="FFFFFF"/>
          </a:solidFill>
          <a:ln w="25400" cap="flat" cmpd="sng" algn="ctr">
            <a:solidFill>
              <a:srgbClr val="9BBB59"/>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19" name="テキスト ボックス 13"/>
          <p:cNvSpPr txBox="1"/>
          <p:nvPr/>
        </p:nvSpPr>
        <p:spPr>
          <a:xfrm>
            <a:off x="3983156" y="2898519"/>
            <a:ext cx="1361490" cy="397543"/>
          </a:xfrm>
          <a:prstGeom prst="rect">
            <a:avLst/>
          </a:prstGeom>
          <a:solidFill>
            <a:srgbClr val="4F81BD">
              <a:lumMod val="20000"/>
              <a:lumOff val="80000"/>
            </a:srgbClr>
          </a:solidFill>
          <a:ln w="25400" cap="flat" cmpd="sng" algn="ctr">
            <a:solidFill>
              <a:srgbClr val="4F81BD"/>
            </a:solidFill>
            <a:prstDash val="solid"/>
          </a:ln>
          <a:effectLst/>
        </p:spPr>
        <p:txBody>
          <a:bodyPr wrap="square" rtlCol="0">
            <a:noAutofit/>
          </a:bodyPr>
          <a:lstStyle/>
          <a:p>
            <a:pPr defTabSz="844083">
              <a:defRPr/>
            </a:pPr>
            <a:endParaRPr lang="ja-JP" altLang="en-US" sz="1108" kern="0" dirty="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20" name="テキスト ボックス 14"/>
          <p:cNvSpPr txBox="1"/>
          <p:nvPr/>
        </p:nvSpPr>
        <p:spPr>
          <a:xfrm>
            <a:off x="5603391" y="2897249"/>
            <a:ext cx="1361490" cy="397543"/>
          </a:xfrm>
          <a:prstGeom prst="rect">
            <a:avLst/>
          </a:prstGeom>
          <a:solidFill>
            <a:srgbClr val="4F81BD">
              <a:lumMod val="20000"/>
              <a:lumOff val="80000"/>
            </a:srgbClr>
          </a:solidFill>
          <a:ln w="25400" cap="flat" cmpd="sng" algn="ctr">
            <a:solidFill>
              <a:srgbClr val="4F81BD"/>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21" name="テキスト ボックス 15"/>
          <p:cNvSpPr txBox="1"/>
          <p:nvPr/>
        </p:nvSpPr>
        <p:spPr>
          <a:xfrm>
            <a:off x="7247952" y="2905126"/>
            <a:ext cx="1361490" cy="379901"/>
          </a:xfrm>
          <a:prstGeom prst="rect">
            <a:avLst/>
          </a:prstGeom>
          <a:solidFill>
            <a:srgbClr val="4F81BD">
              <a:lumMod val="20000"/>
              <a:lumOff val="80000"/>
            </a:srgbClr>
          </a:solidFill>
          <a:ln w="25400" cap="flat" cmpd="sng" algn="ctr">
            <a:solidFill>
              <a:srgbClr val="4F81BD"/>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22" name="テキスト ボックス 9"/>
          <p:cNvSpPr txBox="1"/>
          <p:nvPr/>
        </p:nvSpPr>
        <p:spPr>
          <a:xfrm>
            <a:off x="6394652" y="4142811"/>
            <a:ext cx="2025897" cy="933870"/>
          </a:xfrm>
          <a:prstGeom prst="rect">
            <a:avLst/>
          </a:prstGeom>
          <a:solidFill>
            <a:sysClr val="window" lastClr="FFFFFF"/>
          </a:solidFill>
          <a:ln w="25400" cap="flat" cmpd="sng" algn="ctr">
            <a:solidFill>
              <a:srgbClr val="9BBB59"/>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23" name="テキスト ボックス 16"/>
          <p:cNvSpPr txBox="1"/>
          <p:nvPr/>
        </p:nvSpPr>
        <p:spPr>
          <a:xfrm>
            <a:off x="6554940" y="4183934"/>
            <a:ext cx="1708144" cy="414148"/>
          </a:xfrm>
          <a:prstGeom prst="rect">
            <a:avLst/>
          </a:prstGeom>
          <a:solidFill>
            <a:srgbClr val="4F81BD">
              <a:lumMod val="20000"/>
              <a:lumOff val="80000"/>
            </a:srgbClr>
          </a:solidFill>
          <a:ln w="25400" cap="flat" cmpd="sng" algn="ctr">
            <a:solidFill>
              <a:srgbClr val="4F81BD"/>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24" name="テキスト ボックス 17"/>
          <p:cNvSpPr txBox="1"/>
          <p:nvPr/>
        </p:nvSpPr>
        <p:spPr>
          <a:xfrm>
            <a:off x="4150105" y="4142811"/>
            <a:ext cx="2067131" cy="933870"/>
          </a:xfrm>
          <a:prstGeom prst="rect">
            <a:avLst/>
          </a:prstGeom>
          <a:solidFill>
            <a:sysClr val="window" lastClr="FFFFFF"/>
          </a:solidFill>
          <a:ln w="25400" cap="flat" cmpd="sng" algn="ctr">
            <a:solidFill>
              <a:srgbClr val="9BBB59"/>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25" name="テキスト ボックス 18"/>
          <p:cNvSpPr txBox="1"/>
          <p:nvPr/>
        </p:nvSpPr>
        <p:spPr>
          <a:xfrm>
            <a:off x="4428355" y="4186238"/>
            <a:ext cx="1535321" cy="398511"/>
          </a:xfrm>
          <a:prstGeom prst="rect">
            <a:avLst/>
          </a:prstGeom>
          <a:solidFill>
            <a:srgbClr val="4F81BD">
              <a:lumMod val="20000"/>
              <a:lumOff val="80000"/>
            </a:srgbClr>
          </a:solidFill>
          <a:ln w="25400" cap="flat" cmpd="sng" algn="ctr">
            <a:solidFill>
              <a:srgbClr val="4F81BD"/>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26" name="下矢印 25"/>
          <p:cNvSpPr/>
          <p:nvPr/>
        </p:nvSpPr>
        <p:spPr>
          <a:xfrm>
            <a:off x="5318755" y="5141644"/>
            <a:ext cx="1936774" cy="215861"/>
          </a:xfrm>
          <a:prstGeom prst="downArrow">
            <a:avLst/>
          </a:prstGeom>
          <a:solidFill>
            <a:srgbClr val="F79646"/>
          </a:solidFill>
          <a:ln w="25400" cap="flat" cmpd="sng" algn="ctr">
            <a:solidFill>
              <a:srgbClr val="F79646">
                <a:shade val="50000"/>
              </a:srgbClr>
            </a:solidFill>
            <a:prstDash val="solid"/>
          </a:ln>
          <a:effectLst/>
        </p:spPr>
        <p:txBody>
          <a:bodyPr rtlCol="0" anchor="ctr"/>
          <a:lstStyle/>
          <a:p>
            <a:pPr defTabSz="844083">
              <a:defRPr/>
            </a:pPr>
            <a:endParaRPr lang="ja-JP" altLang="en-US" sz="1662" kern="0">
              <a:solidFill>
                <a:sysClr val="windowText" lastClr="000000"/>
              </a:solidFill>
            </a:endParaRPr>
          </a:p>
        </p:txBody>
      </p:sp>
      <p:sp>
        <p:nvSpPr>
          <p:cNvPr id="27" name="テキスト ボックス 19"/>
          <p:cNvSpPr txBox="1"/>
          <p:nvPr/>
        </p:nvSpPr>
        <p:spPr>
          <a:xfrm>
            <a:off x="4317054" y="5662775"/>
            <a:ext cx="1773159" cy="335207"/>
          </a:xfrm>
          <a:prstGeom prst="rect">
            <a:avLst/>
          </a:prstGeom>
          <a:solidFill>
            <a:srgbClr val="8064A2">
              <a:lumMod val="20000"/>
              <a:lumOff val="80000"/>
            </a:srgbClr>
          </a:solidFill>
          <a:ln w="25400" cap="flat" cmpd="sng" algn="ctr">
            <a:solidFill>
              <a:srgbClr val="8064A2"/>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28" name="テキスト ボックス 20"/>
          <p:cNvSpPr txBox="1"/>
          <p:nvPr/>
        </p:nvSpPr>
        <p:spPr>
          <a:xfrm>
            <a:off x="6487403" y="5641059"/>
            <a:ext cx="1881972" cy="336036"/>
          </a:xfrm>
          <a:prstGeom prst="rect">
            <a:avLst/>
          </a:prstGeom>
          <a:solidFill>
            <a:srgbClr val="8064A2">
              <a:lumMod val="20000"/>
              <a:lumOff val="80000"/>
            </a:srgbClr>
          </a:solidFill>
          <a:ln w="25400" cap="flat" cmpd="sng" algn="ctr">
            <a:solidFill>
              <a:srgbClr val="8064A2"/>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29" name="右矢印 28"/>
          <p:cNvSpPr/>
          <p:nvPr/>
        </p:nvSpPr>
        <p:spPr>
          <a:xfrm>
            <a:off x="2016858" y="5793056"/>
            <a:ext cx="2029677" cy="378724"/>
          </a:xfrm>
          <a:prstGeom prst="rightArrow">
            <a:avLst/>
          </a:prstGeom>
          <a:solidFill>
            <a:srgbClr val="F79646"/>
          </a:solidFill>
          <a:ln w="25400" cap="flat" cmpd="sng" algn="ctr">
            <a:solidFill>
              <a:srgbClr val="F79646">
                <a:shade val="50000"/>
              </a:srgbClr>
            </a:solidFill>
            <a:prstDash val="solid"/>
          </a:ln>
          <a:effectLst/>
        </p:spPr>
        <p:txBody>
          <a:bodyPr rtlCol="0" anchor="ctr"/>
          <a:lstStyle/>
          <a:p>
            <a:pPr defTabSz="844083">
              <a:defRPr/>
            </a:pPr>
            <a:endParaRPr lang="ja-JP" altLang="en-US" sz="1662" kern="0">
              <a:solidFill>
                <a:sysClr val="windowText" lastClr="000000"/>
              </a:solidFill>
            </a:endParaRPr>
          </a:p>
        </p:txBody>
      </p:sp>
      <p:sp>
        <p:nvSpPr>
          <p:cNvPr id="30" name="星 8 29"/>
          <p:cNvSpPr/>
          <p:nvPr/>
        </p:nvSpPr>
        <p:spPr>
          <a:xfrm>
            <a:off x="2072507" y="3057122"/>
            <a:ext cx="1780937" cy="830232"/>
          </a:xfrm>
          <a:prstGeom prst="star8">
            <a:avLst/>
          </a:prstGeom>
          <a:solidFill>
            <a:srgbClr val="F79646">
              <a:lumMod val="40000"/>
              <a:lumOff val="60000"/>
            </a:srgbClr>
          </a:solidFill>
          <a:ln w="25400" cap="flat" cmpd="sng" algn="ctr">
            <a:solidFill>
              <a:srgbClr val="C0504D">
                <a:shade val="50000"/>
              </a:srgbClr>
            </a:solidFill>
            <a:prstDash val="solid"/>
          </a:ln>
          <a:effectLst/>
        </p:spPr>
        <p:txBody>
          <a:bodyPr rtlCol="0" anchor="ctr"/>
          <a:lstStyle/>
          <a:p>
            <a:pPr defTabSz="844083">
              <a:defRPr/>
            </a:pPr>
            <a:endParaRPr lang="ja-JP" altLang="en-US" sz="1662" kern="0">
              <a:solidFill>
                <a:sysClr val="windowText" lastClr="000000"/>
              </a:solidFill>
            </a:endParaRPr>
          </a:p>
        </p:txBody>
      </p:sp>
      <p:sp>
        <p:nvSpPr>
          <p:cNvPr id="31" name="星 8 30"/>
          <p:cNvSpPr/>
          <p:nvPr/>
        </p:nvSpPr>
        <p:spPr>
          <a:xfrm>
            <a:off x="2091057" y="4316522"/>
            <a:ext cx="1757957" cy="829194"/>
          </a:xfrm>
          <a:prstGeom prst="star8">
            <a:avLst/>
          </a:prstGeom>
          <a:solidFill>
            <a:srgbClr val="F79646">
              <a:lumMod val="40000"/>
              <a:lumOff val="60000"/>
            </a:srgbClr>
          </a:solidFill>
          <a:ln w="25400" cap="flat" cmpd="sng" algn="ctr">
            <a:solidFill>
              <a:srgbClr val="C0504D">
                <a:shade val="50000"/>
              </a:srgbClr>
            </a:solidFill>
            <a:prstDash val="solid"/>
          </a:ln>
          <a:effectLst/>
        </p:spPr>
        <p:txBody>
          <a:bodyPr rtlCol="0" anchor="ctr"/>
          <a:lstStyle/>
          <a:p>
            <a:pPr defTabSz="844083">
              <a:defRPr/>
            </a:pPr>
            <a:endParaRPr lang="ja-JP" altLang="en-US" sz="1662" kern="0">
              <a:solidFill>
                <a:sysClr val="windowText" lastClr="000000"/>
              </a:solidFill>
            </a:endParaRPr>
          </a:p>
        </p:txBody>
      </p:sp>
      <p:sp>
        <p:nvSpPr>
          <p:cNvPr id="32" name="テキスト ボックス 18"/>
          <p:cNvSpPr txBox="1"/>
          <p:nvPr/>
        </p:nvSpPr>
        <p:spPr>
          <a:xfrm>
            <a:off x="495760" y="3252547"/>
            <a:ext cx="1446898" cy="630767"/>
          </a:xfrm>
          <a:prstGeom prst="rect">
            <a:avLst/>
          </a:prstGeom>
          <a:solidFill>
            <a:sysClr val="window" lastClr="FFFFFF"/>
          </a:solidFill>
          <a:ln w="25400" cap="flat" cmpd="sng" algn="ctr">
            <a:solidFill>
              <a:srgbClr val="C0504D"/>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33" name="テキスト ボックス 18"/>
          <p:cNvSpPr txBox="1"/>
          <p:nvPr/>
        </p:nvSpPr>
        <p:spPr>
          <a:xfrm>
            <a:off x="514309" y="5641059"/>
            <a:ext cx="1446898" cy="613887"/>
          </a:xfrm>
          <a:prstGeom prst="rect">
            <a:avLst/>
          </a:prstGeom>
          <a:solidFill>
            <a:sysClr val="window" lastClr="FFFFFF"/>
          </a:solidFill>
          <a:ln w="25400" cap="flat" cmpd="sng" algn="ctr">
            <a:solidFill>
              <a:srgbClr val="C0504D"/>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34" name="テキスト ボックス 7"/>
          <p:cNvSpPr txBox="1"/>
          <p:nvPr/>
        </p:nvSpPr>
        <p:spPr>
          <a:xfrm>
            <a:off x="4993788" y="3877804"/>
            <a:ext cx="3190209" cy="291170"/>
          </a:xfrm>
          <a:prstGeom prst="rect">
            <a:avLst/>
          </a:prstGeom>
          <a:noFill/>
        </p:spPr>
        <p:txBody>
          <a:bodyPr wrap="square" rtlCol="0">
            <a:spAutoFit/>
          </a:bodyPr>
          <a:lstStyle/>
          <a:p>
            <a:pPr defTabSz="844083">
              <a:defRPr/>
            </a:pPr>
            <a:r>
              <a:rPr lang="ja-JP" altLang="en-US" sz="1292" b="1">
                <a:solidFill>
                  <a:srgbClr val="000000"/>
                </a:solidFill>
                <a:latin typeface="ＭＳ Ｐゴシック" panose="020B0600070205080204" pitchFamily="50" charset="-128"/>
                <a:ea typeface="Meiryo UI" panose="020B0604030504040204" pitchFamily="50" charset="-128"/>
                <a:cs typeface="ＭＳ Ｐゴシック" panose="020B0600070205080204" pitchFamily="50" charset="-128"/>
              </a:rPr>
              <a:t>＜より多くの人が快適に移動できる社会＞</a:t>
            </a:r>
            <a:endParaRPr lang="ja-JP" altLang="en-US" sz="1292" b="1"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35" name="テキスト ボックス 27"/>
          <p:cNvSpPr txBox="1"/>
          <p:nvPr/>
        </p:nvSpPr>
        <p:spPr>
          <a:xfrm>
            <a:off x="4667359" y="5290130"/>
            <a:ext cx="3361025" cy="291170"/>
          </a:xfrm>
          <a:prstGeom prst="rect">
            <a:avLst/>
          </a:prstGeom>
          <a:noFill/>
        </p:spPr>
        <p:txBody>
          <a:bodyPr wrap="square" rtlCol="0">
            <a:spAutoFit/>
          </a:bodyPr>
          <a:lstStyle/>
          <a:p>
            <a:pPr defTabSz="844083">
              <a:defRPr/>
            </a:pPr>
            <a:r>
              <a:rPr lang="ja-JP" altLang="en-US" sz="1292" b="1" dirty="0">
                <a:solidFill>
                  <a:srgbClr val="000000"/>
                </a:solidFill>
                <a:latin typeface="ＭＳ Ｐゴシック" panose="020B0600070205080204" pitchFamily="50" charset="-128"/>
                <a:ea typeface="Meiryo UI" panose="020B0604030504040204" pitchFamily="50" charset="-128"/>
                <a:cs typeface="ＭＳ Ｐゴシック" panose="020B0600070205080204" pitchFamily="50" charset="-128"/>
              </a:rPr>
              <a:t>＜産業競争力の向上、関連産業の効率化＞</a:t>
            </a:r>
            <a:endParaRPr lang="ja-JP" altLang="en-US" sz="1292" b="1" kern="0" dirty="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36" name="テキスト ボックス 18"/>
          <p:cNvSpPr txBox="1"/>
          <p:nvPr/>
        </p:nvSpPr>
        <p:spPr>
          <a:xfrm>
            <a:off x="514309" y="4381661"/>
            <a:ext cx="1446898" cy="630423"/>
          </a:xfrm>
          <a:prstGeom prst="rect">
            <a:avLst/>
          </a:prstGeom>
          <a:solidFill>
            <a:sysClr val="window" lastClr="FFFFFF"/>
          </a:solidFill>
          <a:ln w="25400" cap="flat" cmpd="sng" algn="ctr">
            <a:solidFill>
              <a:srgbClr val="C0504D"/>
            </a:solidFill>
            <a:prstDash val="solid"/>
          </a:ln>
          <a:effectLst/>
        </p:spPr>
        <p:txBody>
          <a:bodyPr wrap="square" rtlCol="0">
            <a:noAutofit/>
          </a:bodyPr>
          <a:lstStyle/>
          <a:p>
            <a:pPr defTabSz="844083">
              <a:defRPr/>
            </a:pPr>
            <a:r>
              <a:rPr lang="en-US" sz="1108" ker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108" kern="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37" name="テキスト ボックス 2"/>
          <p:cNvSpPr txBox="1"/>
          <p:nvPr/>
        </p:nvSpPr>
        <p:spPr>
          <a:xfrm>
            <a:off x="2360302" y="3246853"/>
            <a:ext cx="1347602" cy="846836"/>
          </a:xfrm>
          <a:prstGeom prst="rect">
            <a:avLst/>
          </a:prstGeom>
          <a:noFill/>
        </p:spPr>
        <p:txBody>
          <a:bodyPr wrap="square" rtlCol="0">
            <a:noAutofit/>
          </a:bodyPr>
          <a:lstStyle/>
          <a:p>
            <a:pPr algn="just" defTabSz="844083">
              <a:tabLst>
                <a:tab pos="2492388" algn="ctr"/>
                <a:tab pos="4984777" algn="r"/>
              </a:tabLst>
              <a:defRPr/>
            </a:pPr>
            <a:r>
              <a:rPr lang="ja-JP" altLang="en-US" sz="110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道路交通社会の</a:t>
            </a:r>
            <a:endParaRPr lang="en-US" altLang="ja-JP" sz="1108"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tabLst>
                <a:tab pos="2492388" algn="ctr"/>
                <a:tab pos="4984777" algn="r"/>
              </a:tabLst>
              <a:defRPr/>
            </a:pPr>
            <a:r>
              <a:rPr lang="ja-JP" altLang="en-US" sz="110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抱える課題の解決</a:t>
            </a:r>
            <a:endParaRPr lang="ja-JP" altLang="en-US" sz="1108"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tabLst>
                <a:tab pos="2492388" algn="ctr"/>
                <a:tab pos="4984777" algn="r"/>
              </a:tabLst>
              <a:defRPr/>
            </a:pPr>
            <a:endParaRPr lang="ja-JP" altLang="en-US" sz="1108"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2"/>
          <p:cNvSpPr txBox="1"/>
          <p:nvPr/>
        </p:nvSpPr>
        <p:spPr>
          <a:xfrm>
            <a:off x="2312056" y="4512432"/>
            <a:ext cx="1313572" cy="846836"/>
          </a:xfrm>
          <a:prstGeom prst="rect">
            <a:avLst/>
          </a:prstGeom>
          <a:noFill/>
        </p:spPr>
        <p:txBody>
          <a:bodyPr wrap="square" rtlCol="0">
            <a:noAutofit/>
          </a:bodyPr>
          <a:lstStyle/>
          <a:p>
            <a:pPr algn="just" defTabSz="844083">
              <a:tabLst>
                <a:tab pos="2492388" algn="ctr"/>
                <a:tab pos="4984777" algn="r"/>
              </a:tabLst>
              <a:defRPr/>
            </a:pPr>
            <a:r>
              <a:rPr lang="ja-JP" altLang="en-US" sz="110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移動に係る社会課題への新手段提供</a:t>
            </a:r>
            <a:endParaRPr lang="ja-JP" altLang="en-US" sz="1108"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tabLst>
                <a:tab pos="2492388" algn="ctr"/>
                <a:tab pos="4984777" algn="r"/>
              </a:tabLst>
              <a:defRPr/>
            </a:pPr>
            <a:r>
              <a:rPr lang="en-US" sz="1108"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8"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2"/>
          <p:cNvSpPr txBox="1"/>
          <p:nvPr/>
        </p:nvSpPr>
        <p:spPr>
          <a:xfrm>
            <a:off x="3849013" y="3345766"/>
            <a:ext cx="1730250" cy="733925"/>
          </a:xfrm>
          <a:prstGeom prst="rect">
            <a:avLst/>
          </a:prstGeom>
          <a:noFill/>
        </p:spPr>
        <p:txBody>
          <a:bodyPr wrap="square" rtlCol="0">
            <a:noAutofit/>
          </a:bodyPr>
          <a:lstStyle/>
          <a:p>
            <a:pPr algn="just" defTabSz="844083">
              <a:lnSpc>
                <a:spcPts val="462"/>
              </a:lnSpc>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・安全性の向上による事故削減　</a:t>
            </a:r>
            <a:endParaRPr lang="ja-JP" altLang="en-US" sz="923"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lnSpc>
                <a:spcPts val="462"/>
              </a:lnSpc>
              <a:tabLst>
                <a:tab pos="2492388" algn="ctr"/>
                <a:tab pos="4984777" algn="r"/>
              </a:tabLst>
              <a:defRPr/>
            </a:pP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lnSpc>
                <a:spcPts val="462"/>
              </a:lnSpc>
              <a:tabLst>
                <a:tab pos="2492388" algn="ctr"/>
                <a:tab pos="4984777" algn="r"/>
              </a:tabLst>
              <a:defRPr/>
            </a:pP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lnSpc>
                <a:spcPts val="462"/>
              </a:lnSpc>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・高齢者の移動支援による事故</a:t>
            </a: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lnSpc>
                <a:spcPts val="462"/>
              </a:lnSpc>
              <a:tabLst>
                <a:tab pos="2492388" algn="ctr"/>
                <a:tab pos="4984777" algn="r"/>
              </a:tabLst>
              <a:defRPr/>
            </a:pP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lnSpc>
                <a:spcPts val="462"/>
              </a:lnSpc>
              <a:tabLst>
                <a:tab pos="2492388" algn="ctr"/>
                <a:tab pos="4984777" algn="r"/>
              </a:tabLst>
              <a:defRPr/>
            </a:pP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lnSpc>
                <a:spcPts val="462"/>
              </a:lnSpc>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減少（間接効果）　等</a:t>
            </a:r>
            <a:endParaRPr lang="ja-JP" altLang="en-US" sz="923"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2"/>
          <p:cNvSpPr txBox="1"/>
          <p:nvPr/>
        </p:nvSpPr>
        <p:spPr>
          <a:xfrm>
            <a:off x="5466901" y="3351646"/>
            <a:ext cx="1794661" cy="733925"/>
          </a:xfrm>
          <a:prstGeom prst="rect">
            <a:avLst/>
          </a:prstGeom>
          <a:noFill/>
        </p:spPr>
        <p:txBody>
          <a:bodyPr wrap="square" rtlCol="0">
            <a:noAutofit/>
          </a:bodyPr>
          <a:lstStyle/>
          <a:p>
            <a:pPr algn="just" defTabSz="844083">
              <a:lnSpc>
                <a:spcPts val="462"/>
              </a:lnSpc>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・円滑な運転等による渋滞緩和</a:t>
            </a:r>
            <a:endParaRPr lang="ja-JP" altLang="en-US" sz="923"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lnSpc>
                <a:spcPts val="462"/>
              </a:lnSpc>
              <a:tabLst>
                <a:tab pos="2492388" algn="ctr"/>
                <a:tab pos="4984777" algn="r"/>
              </a:tabLst>
              <a:defRPr/>
            </a:pP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lnSpc>
                <a:spcPts val="462"/>
              </a:lnSpc>
              <a:tabLst>
                <a:tab pos="2492388" algn="ctr"/>
                <a:tab pos="4984777" algn="r"/>
              </a:tabLst>
              <a:defRPr/>
            </a:pP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lnSpc>
                <a:spcPts val="462"/>
              </a:lnSpc>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・事故削減等による渋滞緩和</a:t>
            </a: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lnSpc>
                <a:spcPts val="462"/>
              </a:lnSpc>
              <a:tabLst>
                <a:tab pos="2492388" algn="ctr"/>
                <a:tab pos="4984777" algn="r"/>
              </a:tabLst>
              <a:defRPr/>
            </a:pP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lnSpc>
                <a:spcPts val="462"/>
              </a:lnSpc>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（間接効果）　等</a:t>
            </a:r>
            <a:endParaRPr lang="ja-JP" altLang="en-US" sz="923"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2"/>
          <p:cNvSpPr txBox="1"/>
          <p:nvPr/>
        </p:nvSpPr>
        <p:spPr>
          <a:xfrm>
            <a:off x="7108451" y="3335709"/>
            <a:ext cx="1697092" cy="925639"/>
          </a:xfrm>
          <a:prstGeom prst="rect">
            <a:avLst/>
          </a:prstGeom>
          <a:noFill/>
        </p:spPr>
        <p:txBody>
          <a:bodyPr wrap="square" rtlCol="0">
            <a:noAutofit/>
          </a:bodyPr>
          <a:lstStyle/>
          <a:p>
            <a:pPr algn="just" defTabSz="844083">
              <a:lnSpc>
                <a:spcPts val="462"/>
              </a:lnSpc>
              <a:tabLst>
                <a:tab pos="2492388" algn="ctr"/>
                <a:tab pos="4984777" algn="r"/>
              </a:tabLst>
              <a:defRPr/>
            </a:pPr>
            <a:r>
              <a:rPr lang="ja-JP" altLang="en-US" sz="923" dirty="0">
                <a:solidFill>
                  <a:srgbClr val="000000"/>
                </a:solidFill>
                <a:latin typeface="Arial" panose="020B0604020202020204" pitchFamily="34" charset="0"/>
                <a:ea typeface="Meiryo UI" panose="020B0604030504040204" pitchFamily="50" charset="-128"/>
                <a:cs typeface="Times New Roman" panose="02020603050405020304" pitchFamily="18" charset="0"/>
              </a:rPr>
              <a:t>・不要な加減速の低減等による</a:t>
            </a:r>
            <a:endParaRPr lang="en-US" altLang="ja-JP" sz="923" dirty="0">
              <a:solidFill>
                <a:srgbClr val="000000"/>
              </a:solidFill>
              <a:latin typeface="Arial" panose="020B0604020202020204" pitchFamily="34" charset="0"/>
              <a:ea typeface="Meiryo UI" panose="020B0604030504040204" pitchFamily="50" charset="-128"/>
              <a:cs typeface="Times New Roman" panose="02020603050405020304" pitchFamily="18" charset="0"/>
            </a:endParaRPr>
          </a:p>
          <a:p>
            <a:pPr algn="just" defTabSz="844083">
              <a:lnSpc>
                <a:spcPts val="462"/>
              </a:lnSpc>
              <a:tabLst>
                <a:tab pos="2492388" algn="ctr"/>
                <a:tab pos="4984777" algn="r"/>
              </a:tabLst>
              <a:defRPr/>
            </a:pPr>
            <a:endParaRPr lang="en-US" altLang="ja-JP" sz="923" dirty="0">
              <a:solidFill>
                <a:srgbClr val="000000"/>
              </a:solidFill>
              <a:latin typeface="Arial" panose="020B0604020202020204" pitchFamily="34" charset="0"/>
              <a:ea typeface="Meiryo UI" panose="020B0604030504040204" pitchFamily="50" charset="-128"/>
              <a:cs typeface="Times New Roman" panose="02020603050405020304" pitchFamily="18" charset="0"/>
            </a:endParaRPr>
          </a:p>
          <a:p>
            <a:pPr algn="just" defTabSz="844083">
              <a:lnSpc>
                <a:spcPts val="462"/>
              </a:lnSpc>
              <a:tabLst>
                <a:tab pos="2492388" algn="ctr"/>
                <a:tab pos="4984777" algn="r"/>
              </a:tabLst>
              <a:defRPr/>
            </a:pPr>
            <a:r>
              <a:rPr lang="ja-JP" altLang="en-US" sz="923" dirty="0">
                <a:solidFill>
                  <a:srgbClr val="000000"/>
                </a:solidFill>
                <a:latin typeface="Arial" panose="020B0604020202020204" pitchFamily="34" charset="0"/>
                <a:ea typeface="Meiryo UI" panose="020B0604030504040204" pitchFamily="50" charset="-128"/>
                <a:cs typeface="Times New Roman" panose="02020603050405020304" pitchFamily="18" charset="0"/>
              </a:rPr>
              <a:t>　燃費向上等</a:t>
            </a:r>
            <a:endParaRPr lang="ja-JP" altLang="en-US" sz="923" kern="100" dirty="0">
              <a:solidFill>
                <a:sysClr val="windowText" lastClr="000000"/>
              </a:solidFill>
              <a:latin typeface="Arial" panose="020B0604020202020204" pitchFamily="34" charset="0"/>
              <a:ea typeface="ＭＳ ゴシック" panose="020B0609070205080204" pitchFamily="49" charset="-128"/>
              <a:cs typeface="Times New Roman" panose="02020603050405020304" pitchFamily="18" charset="0"/>
            </a:endParaRPr>
          </a:p>
          <a:p>
            <a:pPr algn="just" defTabSz="844083">
              <a:lnSpc>
                <a:spcPts val="462"/>
              </a:lnSpc>
              <a:tabLst>
                <a:tab pos="2492388" algn="ctr"/>
                <a:tab pos="4984777" algn="r"/>
              </a:tabLst>
              <a:defRPr/>
            </a:pPr>
            <a:endParaRPr lang="en-US" altLang="ja-JP" sz="923" dirty="0">
              <a:solidFill>
                <a:srgbClr val="000000"/>
              </a:solidFill>
              <a:latin typeface="Arial" panose="020B0604020202020204" pitchFamily="34" charset="0"/>
              <a:ea typeface="Meiryo UI" panose="020B0604030504040204" pitchFamily="50" charset="-128"/>
              <a:cs typeface="Times New Roman" panose="02020603050405020304" pitchFamily="18" charset="0"/>
            </a:endParaRPr>
          </a:p>
          <a:p>
            <a:pPr algn="just" defTabSz="844083">
              <a:lnSpc>
                <a:spcPts val="462"/>
              </a:lnSpc>
              <a:tabLst>
                <a:tab pos="2492388" algn="ctr"/>
                <a:tab pos="4984777" algn="r"/>
              </a:tabLst>
              <a:defRPr/>
            </a:pPr>
            <a:endParaRPr lang="en-US" altLang="ja-JP" sz="923" dirty="0">
              <a:solidFill>
                <a:srgbClr val="000000"/>
              </a:solidFill>
              <a:latin typeface="Arial" panose="020B0604020202020204" pitchFamily="34" charset="0"/>
              <a:ea typeface="Meiryo UI" panose="020B0604030504040204" pitchFamily="50" charset="-128"/>
              <a:cs typeface="Times New Roman" panose="02020603050405020304" pitchFamily="18" charset="0"/>
            </a:endParaRPr>
          </a:p>
          <a:p>
            <a:pPr algn="just" defTabSz="844083">
              <a:lnSpc>
                <a:spcPts val="462"/>
              </a:lnSpc>
              <a:tabLst>
                <a:tab pos="2492388" algn="ctr"/>
                <a:tab pos="4984777" algn="r"/>
              </a:tabLst>
              <a:defRPr/>
            </a:pPr>
            <a:r>
              <a:rPr lang="ja-JP" altLang="en-US" sz="923" dirty="0">
                <a:solidFill>
                  <a:srgbClr val="000000"/>
                </a:solidFill>
                <a:latin typeface="Arial" panose="020B0604020202020204" pitchFamily="34" charset="0"/>
                <a:ea typeface="Meiryo UI" panose="020B0604030504040204" pitchFamily="50" charset="-128"/>
                <a:cs typeface="Times New Roman" panose="02020603050405020304" pitchFamily="18" charset="0"/>
              </a:rPr>
              <a:t>・渋滞緩和等による効率性向上</a:t>
            </a:r>
            <a:endParaRPr lang="en-US" altLang="ja-JP" sz="923" dirty="0">
              <a:solidFill>
                <a:srgbClr val="000000"/>
              </a:solidFill>
              <a:latin typeface="Arial" panose="020B0604020202020204" pitchFamily="34" charset="0"/>
              <a:ea typeface="Meiryo UI" panose="020B0604030504040204" pitchFamily="50" charset="-128"/>
              <a:cs typeface="Times New Roman" panose="02020603050405020304" pitchFamily="18" charset="0"/>
            </a:endParaRPr>
          </a:p>
          <a:p>
            <a:pPr algn="just" defTabSz="844083">
              <a:lnSpc>
                <a:spcPts val="462"/>
              </a:lnSpc>
              <a:tabLst>
                <a:tab pos="2492388" algn="ctr"/>
                <a:tab pos="4984777" algn="r"/>
              </a:tabLst>
              <a:defRPr/>
            </a:pPr>
            <a:endParaRPr lang="en-US" altLang="ja-JP" sz="923" dirty="0">
              <a:solidFill>
                <a:srgbClr val="000000"/>
              </a:solidFill>
              <a:latin typeface="Arial" panose="020B0604020202020204" pitchFamily="34" charset="0"/>
              <a:ea typeface="Meiryo UI" panose="020B0604030504040204" pitchFamily="50" charset="-128"/>
              <a:cs typeface="Times New Roman" panose="02020603050405020304" pitchFamily="18" charset="0"/>
            </a:endParaRPr>
          </a:p>
          <a:p>
            <a:pPr algn="just" defTabSz="844083">
              <a:lnSpc>
                <a:spcPts val="462"/>
              </a:lnSpc>
              <a:tabLst>
                <a:tab pos="2492388" algn="ctr"/>
                <a:tab pos="4984777" algn="r"/>
              </a:tabLst>
              <a:defRPr/>
            </a:pPr>
            <a:r>
              <a:rPr lang="ja-JP" altLang="en-US" sz="923" dirty="0">
                <a:solidFill>
                  <a:srgbClr val="000000"/>
                </a:solidFill>
                <a:latin typeface="Arial" panose="020B0604020202020204" pitchFamily="34" charset="0"/>
                <a:ea typeface="Meiryo UI" panose="020B0604030504040204" pitchFamily="50" charset="-128"/>
                <a:cs typeface="Times New Roman" panose="02020603050405020304" pitchFamily="18" charset="0"/>
              </a:rPr>
              <a:t>（間接効果）　等</a:t>
            </a:r>
            <a:endParaRPr lang="ja-JP" altLang="en-US" sz="923" kern="100" dirty="0">
              <a:solidFill>
                <a:sysClr val="windowText" lastClr="000000"/>
              </a:solidFill>
              <a:latin typeface="Arial" panose="020B0604020202020204" pitchFamily="34" charset="0"/>
              <a:ea typeface="ＭＳ ゴシック" panose="020B0609070205080204" pitchFamily="49" charset="-128"/>
              <a:cs typeface="Times New Roman" panose="02020603050405020304" pitchFamily="18" charset="0"/>
            </a:endParaRPr>
          </a:p>
          <a:p>
            <a:pPr algn="just" defTabSz="844083">
              <a:tabLst>
                <a:tab pos="2492388" algn="ctr"/>
                <a:tab pos="4984777" algn="r"/>
              </a:tabLst>
              <a:defRPr/>
            </a:pPr>
            <a:r>
              <a:rPr lang="en-US" sz="923" kern="0" dirty="0">
                <a:solidFill>
                  <a:sysClr val="windowText" lastClr="000000"/>
                </a:solidFill>
                <a:latin typeface="Arial" panose="020B0604020202020204" pitchFamily="34" charset="0"/>
                <a:ea typeface="ＭＳ ゴシック" panose="020B0609070205080204" pitchFamily="49" charset="-128"/>
                <a:cs typeface="Times New Roman" panose="02020603050405020304" pitchFamily="18" charset="0"/>
              </a:rPr>
              <a:t> </a:t>
            </a:r>
            <a:endParaRPr lang="ja-JP" altLang="en-US" sz="923" kern="100" dirty="0">
              <a:solidFill>
                <a:sysClr val="windowText" lastClr="000000"/>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42" name="テキスト ボックス 2"/>
          <p:cNvSpPr txBox="1"/>
          <p:nvPr/>
        </p:nvSpPr>
        <p:spPr>
          <a:xfrm>
            <a:off x="4131555" y="4577086"/>
            <a:ext cx="2198482" cy="564558"/>
          </a:xfrm>
          <a:prstGeom prst="rect">
            <a:avLst/>
          </a:prstGeom>
          <a:noFill/>
        </p:spPr>
        <p:txBody>
          <a:bodyPr wrap="square" rtlCol="0">
            <a:noAutofit/>
          </a:bodyPr>
          <a:lstStyle/>
          <a:p>
            <a:pPr algn="just" defTabSz="844083">
              <a:tabLst>
                <a:tab pos="2492388" algn="ctr"/>
                <a:tab pos="4984777" algn="r"/>
              </a:tabLst>
              <a:defRPr/>
            </a:pPr>
            <a:r>
              <a:rPr lang="ja-JP" altLang="en-US" sz="923">
                <a:solidFill>
                  <a:srgbClr val="000000"/>
                </a:solidFill>
                <a:latin typeface="Meiryo UI" panose="020B0604030504040204" pitchFamily="50" charset="-128"/>
                <a:ea typeface="Meiryo UI" panose="020B0604030504040204" pitchFamily="50" charset="-128"/>
                <a:cs typeface="Meiryo UI" panose="020B0604030504040204" pitchFamily="50" charset="-128"/>
              </a:rPr>
              <a:t>・運転者の負荷軽減、自由時間の確保</a:t>
            </a:r>
            <a:endParaRPr lang="ja-JP" altLang="en-US" sz="923"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tabLst>
                <a:tab pos="2492388" algn="ctr"/>
                <a:tab pos="4984777" algn="r"/>
              </a:tabLst>
              <a:defRPr/>
            </a:pPr>
            <a:r>
              <a:rPr lang="ja-JP" altLang="en-US" sz="923">
                <a:solidFill>
                  <a:srgbClr val="000000"/>
                </a:solidFill>
                <a:latin typeface="Meiryo UI" panose="020B0604030504040204" pitchFamily="50" charset="-128"/>
                <a:ea typeface="Meiryo UI" panose="020B0604030504040204" pitchFamily="50" charset="-128"/>
                <a:cs typeface="Meiryo UI" panose="020B0604030504040204" pitchFamily="50" charset="-128"/>
              </a:rPr>
              <a:t>・ドライバー不足への対応　等</a:t>
            </a:r>
            <a:endParaRPr lang="ja-JP" altLang="en-US" sz="923"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2"/>
          <p:cNvSpPr txBox="1"/>
          <p:nvPr/>
        </p:nvSpPr>
        <p:spPr>
          <a:xfrm>
            <a:off x="6431752" y="4592634"/>
            <a:ext cx="2198482" cy="564558"/>
          </a:xfrm>
          <a:prstGeom prst="rect">
            <a:avLst/>
          </a:prstGeom>
          <a:noFill/>
        </p:spPr>
        <p:txBody>
          <a:bodyPr wrap="square" rtlCol="0">
            <a:noAutofit/>
          </a:bodyPr>
          <a:lstStyle/>
          <a:p>
            <a:pPr algn="just" defTabSz="844083">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・高齢者、子供等の移動手段の確保</a:t>
            </a:r>
            <a:endParaRPr lang="ja-JP" altLang="en-US" sz="923"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・過疎地域での移動手段の確保　等</a:t>
            </a:r>
            <a:endParaRPr lang="ja-JP" altLang="en-US" sz="923"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tabLst>
                <a:tab pos="2492388" algn="ctr"/>
                <a:tab pos="4984777" algn="r"/>
              </a:tabLst>
              <a:defRPr/>
            </a:pPr>
            <a:r>
              <a:rPr lang="en-US" sz="92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923"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2"/>
          <p:cNvSpPr txBox="1"/>
          <p:nvPr/>
        </p:nvSpPr>
        <p:spPr>
          <a:xfrm>
            <a:off x="4187206" y="5988482"/>
            <a:ext cx="2198482" cy="564558"/>
          </a:xfrm>
          <a:prstGeom prst="rect">
            <a:avLst/>
          </a:prstGeom>
          <a:noFill/>
        </p:spPr>
        <p:txBody>
          <a:bodyPr wrap="square" rtlCol="0">
            <a:noAutofit/>
          </a:bodyPr>
          <a:lstStyle/>
          <a:p>
            <a:pPr algn="just" defTabSz="844083">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・自動車関連産業の国際競争力強化</a:t>
            </a:r>
            <a:endParaRPr lang="ja-JP" altLang="en-US" sz="923"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・ベンチャー企業等の創出　等</a:t>
            </a:r>
            <a:endParaRPr lang="ja-JP" altLang="en-US" sz="923"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2"/>
          <p:cNvSpPr txBox="1"/>
          <p:nvPr/>
        </p:nvSpPr>
        <p:spPr>
          <a:xfrm>
            <a:off x="6394653" y="5988482"/>
            <a:ext cx="2198482" cy="564558"/>
          </a:xfrm>
          <a:prstGeom prst="rect">
            <a:avLst/>
          </a:prstGeom>
          <a:noFill/>
        </p:spPr>
        <p:txBody>
          <a:bodyPr wrap="square" rtlCol="0">
            <a:noAutofit/>
          </a:bodyPr>
          <a:lstStyle/>
          <a:p>
            <a:pPr algn="just" defTabSz="844083">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・運輸・物流産業の効率化</a:t>
            </a:r>
            <a:endParaRPr lang="ja-JP" altLang="en-US" sz="923"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tabLst>
                <a:tab pos="2492388" algn="ctr"/>
                <a:tab pos="4984777" algn="r"/>
              </a:tabLst>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・農業、鉱業等の他分野への波及　等</a:t>
            </a:r>
            <a:endParaRPr lang="ja-JP" altLang="en-US" sz="923"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17"/>
          <p:cNvSpPr txBox="1"/>
          <p:nvPr/>
        </p:nvSpPr>
        <p:spPr>
          <a:xfrm>
            <a:off x="3953081" y="2940258"/>
            <a:ext cx="1398668" cy="474228"/>
          </a:xfrm>
          <a:prstGeom prst="rect">
            <a:avLst/>
          </a:prstGeom>
          <a:noFill/>
        </p:spPr>
        <p:txBody>
          <a:bodyPr wrap="square" rtlCol="0">
            <a:noAutofit/>
          </a:bodyPr>
          <a:lstStyle/>
          <a:p>
            <a:pPr algn="ctr" defTabSz="844083">
              <a:tabLst>
                <a:tab pos="2492388" algn="ctr"/>
                <a:tab pos="4984777" algn="r"/>
              </a:tabLst>
              <a:defRPr/>
            </a:pPr>
            <a:r>
              <a:rPr lang="ja-JP" altLang="en-US"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交通事故の削減</a:t>
            </a:r>
            <a:endParaRPr lang="ja-JP" altLang="en-US" sz="1292"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17"/>
          <p:cNvSpPr txBox="1"/>
          <p:nvPr/>
        </p:nvSpPr>
        <p:spPr>
          <a:xfrm>
            <a:off x="5538322" y="2927238"/>
            <a:ext cx="1548278" cy="425562"/>
          </a:xfrm>
          <a:prstGeom prst="rect">
            <a:avLst/>
          </a:prstGeom>
          <a:noFill/>
        </p:spPr>
        <p:txBody>
          <a:bodyPr wrap="square" rtlCol="0">
            <a:noAutofit/>
          </a:bodyPr>
          <a:lstStyle/>
          <a:p>
            <a:pPr algn="ctr" defTabSz="844083">
              <a:tabLst>
                <a:tab pos="2492388" algn="ctr"/>
                <a:tab pos="4984777" algn="r"/>
              </a:tabLst>
              <a:defRPr/>
            </a:pPr>
            <a:r>
              <a:rPr lang="ja-JP" altLang="en-US"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交通渋滞の緩和</a:t>
            </a:r>
            <a:r>
              <a:rPr lang="en-US"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sz="1292"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92"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17"/>
          <p:cNvSpPr txBox="1"/>
          <p:nvPr/>
        </p:nvSpPr>
        <p:spPr>
          <a:xfrm>
            <a:off x="7276027" y="2931000"/>
            <a:ext cx="1398668" cy="474228"/>
          </a:xfrm>
          <a:prstGeom prst="rect">
            <a:avLst/>
          </a:prstGeom>
          <a:noFill/>
        </p:spPr>
        <p:txBody>
          <a:bodyPr wrap="square" rtlCol="0">
            <a:noAutofit/>
          </a:bodyPr>
          <a:lstStyle/>
          <a:p>
            <a:pPr algn="ctr" defTabSz="844083">
              <a:tabLst>
                <a:tab pos="2492388" algn="ctr"/>
                <a:tab pos="4984777" algn="r"/>
              </a:tabLst>
              <a:defRPr/>
            </a:pPr>
            <a:r>
              <a:rPr lang="ja-JP" altLang="en-US"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環境負荷の低減</a:t>
            </a:r>
            <a:endParaRPr lang="ja-JP" altLang="en-US" sz="1292"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a:tabLst>
                <a:tab pos="2492388" algn="ctr"/>
                <a:tab pos="4984777" algn="r"/>
              </a:tabLst>
              <a:defRPr/>
            </a:pPr>
            <a:r>
              <a:rPr lang="en-US"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92"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a:tabLst>
                <a:tab pos="2492388" algn="ctr"/>
                <a:tab pos="4984777" algn="r"/>
              </a:tabLst>
              <a:defRPr/>
            </a:pPr>
            <a:r>
              <a:rPr lang="en-US"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92"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a:tabLst>
                <a:tab pos="2492388" algn="ctr"/>
                <a:tab pos="4984777" algn="r"/>
              </a:tabLst>
              <a:defRPr/>
            </a:pPr>
            <a:r>
              <a:rPr lang="en-US" sz="1292"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92"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17"/>
          <p:cNvSpPr txBox="1"/>
          <p:nvPr/>
        </p:nvSpPr>
        <p:spPr>
          <a:xfrm>
            <a:off x="4477968" y="4236400"/>
            <a:ext cx="1612488" cy="474228"/>
          </a:xfrm>
          <a:prstGeom prst="rect">
            <a:avLst/>
          </a:prstGeom>
          <a:noFill/>
        </p:spPr>
        <p:txBody>
          <a:bodyPr wrap="square" rtlCol="0">
            <a:noAutofit/>
          </a:bodyPr>
          <a:lstStyle/>
          <a:p>
            <a:pPr algn="just" defTabSz="844083">
              <a:tabLst>
                <a:tab pos="2492388" algn="ctr"/>
                <a:tab pos="4984777" algn="r"/>
              </a:tabLst>
              <a:defRPr/>
            </a:pPr>
            <a:r>
              <a:rPr lang="ja-JP" altLang="en-US" sz="1292" dirty="0">
                <a:solidFill>
                  <a:srgbClr val="000000"/>
                </a:solidFill>
                <a:latin typeface="Arial" panose="020B0604020202020204" pitchFamily="34" charset="0"/>
                <a:ea typeface="Meiryo UI" panose="020B0604030504040204" pitchFamily="50" charset="-128"/>
                <a:cs typeface="Times New Roman" panose="02020603050405020304" pitchFamily="18" charset="0"/>
              </a:rPr>
              <a:t>運転の快適性向上</a:t>
            </a:r>
            <a:endParaRPr lang="ja-JP" altLang="en-US" sz="1292" kern="100" dirty="0">
              <a:solidFill>
                <a:sysClr val="windowText" lastClr="000000"/>
              </a:solidFill>
              <a:latin typeface="Arial" panose="020B0604020202020204" pitchFamily="34" charset="0"/>
              <a:ea typeface="ＭＳ ゴシック" panose="020B0609070205080204" pitchFamily="49" charset="-128"/>
              <a:cs typeface="Times New Roman" panose="02020603050405020304" pitchFamily="18" charset="0"/>
            </a:endParaRPr>
          </a:p>
          <a:p>
            <a:pPr algn="just" defTabSz="844083">
              <a:tabLst>
                <a:tab pos="2492388" algn="ctr"/>
                <a:tab pos="4984777" algn="r"/>
              </a:tabLst>
              <a:defRPr/>
            </a:pPr>
            <a:r>
              <a:rPr lang="en-US" sz="1292" dirty="0">
                <a:solidFill>
                  <a:srgbClr val="000000"/>
                </a:solidFill>
                <a:latin typeface="Meiryo UI" panose="020B0604030504040204" pitchFamily="50" charset="-128"/>
                <a:ea typeface="ＭＳ ゴシック" panose="020B0609070205080204" pitchFamily="49" charset="-128"/>
                <a:cs typeface="Times New Roman" panose="02020603050405020304" pitchFamily="18" charset="0"/>
              </a:rPr>
              <a:t> </a:t>
            </a:r>
            <a:endParaRPr lang="ja-JP" altLang="en-US" sz="1292" kern="100" dirty="0">
              <a:solidFill>
                <a:sysClr val="windowText" lastClr="000000"/>
              </a:solidFill>
              <a:latin typeface="Arial" panose="020B0604020202020204" pitchFamily="34" charset="0"/>
              <a:ea typeface="ＭＳ ゴシック" panose="020B0609070205080204" pitchFamily="49" charset="-128"/>
              <a:cs typeface="Times New Roman" panose="02020603050405020304" pitchFamily="18" charset="0"/>
            </a:endParaRPr>
          </a:p>
          <a:p>
            <a:pPr algn="just" defTabSz="844083">
              <a:tabLst>
                <a:tab pos="2492388" algn="ctr"/>
                <a:tab pos="4984777" algn="r"/>
              </a:tabLst>
              <a:defRPr/>
            </a:pPr>
            <a:r>
              <a:rPr lang="en-US" sz="1292" dirty="0">
                <a:solidFill>
                  <a:srgbClr val="000000"/>
                </a:solidFill>
                <a:latin typeface="Meiryo UI" panose="020B0604030504040204" pitchFamily="50" charset="-128"/>
                <a:ea typeface="ＭＳ ゴシック" panose="020B0609070205080204" pitchFamily="49" charset="-128"/>
                <a:cs typeface="Times New Roman" panose="02020603050405020304" pitchFamily="18" charset="0"/>
              </a:rPr>
              <a:t> </a:t>
            </a:r>
            <a:endParaRPr lang="ja-JP" altLang="en-US" sz="1292" kern="100" dirty="0">
              <a:solidFill>
                <a:sysClr val="windowText" lastClr="000000"/>
              </a:solidFill>
              <a:latin typeface="Arial" panose="020B0604020202020204" pitchFamily="34" charset="0"/>
              <a:ea typeface="ＭＳ ゴシック" panose="020B0609070205080204" pitchFamily="49" charset="-128"/>
              <a:cs typeface="Times New Roman" panose="02020603050405020304" pitchFamily="18" charset="0"/>
            </a:endParaRPr>
          </a:p>
          <a:p>
            <a:pPr algn="just" defTabSz="844083">
              <a:tabLst>
                <a:tab pos="2492388" algn="ctr"/>
                <a:tab pos="4984777" algn="r"/>
              </a:tabLst>
              <a:defRPr/>
            </a:pPr>
            <a:r>
              <a:rPr lang="en-US" sz="1292" kern="0" dirty="0">
                <a:solidFill>
                  <a:sysClr val="windowText" lastClr="000000"/>
                </a:solidFill>
                <a:latin typeface="Arial" panose="020B0604020202020204" pitchFamily="34" charset="0"/>
                <a:ea typeface="ＭＳ ゴシック" panose="020B0609070205080204" pitchFamily="49" charset="-128"/>
                <a:cs typeface="Times New Roman" panose="02020603050405020304" pitchFamily="18" charset="0"/>
              </a:rPr>
              <a:t> </a:t>
            </a:r>
            <a:endParaRPr lang="ja-JP" altLang="en-US" sz="1292" kern="100" dirty="0">
              <a:solidFill>
                <a:sysClr val="windowText" lastClr="000000"/>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50" name="テキスト ボックス 17"/>
          <p:cNvSpPr txBox="1"/>
          <p:nvPr/>
        </p:nvSpPr>
        <p:spPr>
          <a:xfrm>
            <a:off x="6602493" y="4219599"/>
            <a:ext cx="1814452" cy="474228"/>
          </a:xfrm>
          <a:prstGeom prst="rect">
            <a:avLst/>
          </a:prstGeom>
          <a:noFill/>
        </p:spPr>
        <p:txBody>
          <a:bodyPr wrap="square" rtlCol="0">
            <a:noAutofit/>
          </a:bodyPr>
          <a:lstStyle/>
          <a:p>
            <a:pPr algn="just" defTabSz="844083">
              <a:tabLst>
                <a:tab pos="2492388" algn="ctr"/>
                <a:tab pos="4984777" algn="r"/>
              </a:tabLst>
              <a:defRPr/>
            </a:pPr>
            <a:r>
              <a:rPr lang="ja-JP" altLang="en-US" sz="1292" dirty="0">
                <a:solidFill>
                  <a:srgbClr val="000000"/>
                </a:solidFill>
                <a:latin typeface="Arial" panose="020B0604020202020204" pitchFamily="34" charset="0"/>
                <a:ea typeface="Meiryo UI" panose="020B0604030504040204" pitchFamily="50" charset="-128"/>
                <a:cs typeface="Times New Roman" panose="02020603050405020304" pitchFamily="18" charset="0"/>
              </a:rPr>
              <a:t>高齢者等の移動支援</a:t>
            </a:r>
            <a:endParaRPr lang="ja-JP" altLang="en-US" sz="1292" kern="100" dirty="0">
              <a:solidFill>
                <a:sysClr val="windowText" lastClr="000000"/>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51" name="テキスト ボックス 17"/>
          <p:cNvSpPr txBox="1"/>
          <p:nvPr/>
        </p:nvSpPr>
        <p:spPr>
          <a:xfrm>
            <a:off x="4496813" y="5657073"/>
            <a:ext cx="1813648" cy="473993"/>
          </a:xfrm>
          <a:prstGeom prst="rect">
            <a:avLst/>
          </a:prstGeom>
          <a:noFill/>
        </p:spPr>
        <p:txBody>
          <a:bodyPr wrap="square" rtlCol="0">
            <a:noAutofit/>
          </a:bodyPr>
          <a:lstStyle/>
          <a:p>
            <a:pPr algn="just" defTabSz="844083">
              <a:tabLst>
                <a:tab pos="2492388" algn="ctr"/>
                <a:tab pos="4984777" algn="r"/>
              </a:tabLst>
              <a:defRPr/>
            </a:pPr>
            <a:r>
              <a:rPr lang="ja-JP" altLang="en-US"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産業競争力の向上</a:t>
            </a:r>
            <a:endParaRPr lang="ja-JP" altLang="en-US" sz="1292"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tabLst>
                <a:tab pos="2492388" algn="ctr"/>
                <a:tab pos="4984777" algn="r"/>
              </a:tabLst>
              <a:defRPr/>
            </a:pPr>
            <a:r>
              <a:rPr lang="en-US"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92"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just" defTabSz="844083">
              <a:tabLst>
                <a:tab pos="2492388" algn="ctr"/>
                <a:tab pos="4984777" algn="r"/>
              </a:tabLst>
              <a:defRPr/>
            </a:pPr>
            <a:r>
              <a:rPr lang="en-US" sz="1292"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92"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17"/>
          <p:cNvSpPr txBox="1"/>
          <p:nvPr/>
        </p:nvSpPr>
        <p:spPr>
          <a:xfrm>
            <a:off x="6534101" y="5634363"/>
            <a:ext cx="2044950" cy="473993"/>
          </a:xfrm>
          <a:prstGeom prst="rect">
            <a:avLst/>
          </a:prstGeom>
          <a:noFill/>
        </p:spPr>
        <p:txBody>
          <a:bodyPr wrap="square" rtlCol="0">
            <a:noAutofit/>
          </a:bodyPr>
          <a:lstStyle/>
          <a:p>
            <a:pPr algn="just" defTabSz="844083">
              <a:tabLst>
                <a:tab pos="2492388" algn="ctr"/>
                <a:tab pos="4984777" algn="r"/>
              </a:tabLst>
              <a:defRPr/>
            </a:pPr>
            <a:r>
              <a:rPr lang="ja-JP" altLang="en-US"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関連産業の生産性向上</a:t>
            </a:r>
            <a:endParaRPr lang="ja-JP" altLang="en-US" sz="1292"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69801" y="903180"/>
            <a:ext cx="9012330" cy="1524240"/>
          </a:xfrm>
          <a:prstGeom prst="roundRect">
            <a:avLst>
              <a:gd name="adj" fmla="val 711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endParaRPr>
          </a:p>
        </p:txBody>
      </p:sp>
      <p:sp>
        <p:nvSpPr>
          <p:cNvPr id="54" name="テキスト ボックス 53"/>
          <p:cNvSpPr txBox="1"/>
          <p:nvPr/>
        </p:nvSpPr>
        <p:spPr>
          <a:xfrm>
            <a:off x="52113" y="926228"/>
            <a:ext cx="8906836" cy="1512594"/>
          </a:xfrm>
          <a:prstGeom prst="rect">
            <a:avLst/>
          </a:prstGeom>
          <a:noFill/>
        </p:spPr>
        <p:txBody>
          <a:bodyPr wrap="square" rtlCol="0">
            <a:spAutoFit/>
          </a:bodyPr>
          <a:lstStyle/>
          <a:p>
            <a:pPr marL="316531" indent="-316531">
              <a:buFont typeface="Wingdings" panose="05000000000000000000" pitchFamily="2" charset="2"/>
              <a:buChar char="n"/>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自動運転は、今後</a:t>
            </a:r>
            <a:r>
              <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年の間に急速に普及していくことが予想されており、　これに伴い今後社会に対して大きなインパクトを与える可能性がある。</a:t>
            </a: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6531" indent="-316531">
              <a:buFont typeface="Wingdings" panose="05000000000000000000" pitchFamily="2" charset="2"/>
              <a:buChar char="n"/>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来の道路交通社会が抱える課題の解決や移動に係る社会的課題の解決に大きく資するものと考えられ、より安全かつ円滑な道路交通社会や、より多くの人が快適に移動できる社会の実現、さらには産業競争力の向上、関連産業の効率化に波及することが期待される。</a:t>
            </a: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タイトル 1"/>
          <p:cNvSpPr txBox="1">
            <a:spLocks/>
          </p:cNvSpPr>
          <p:nvPr/>
        </p:nvSpPr>
        <p:spPr>
          <a:xfrm>
            <a:off x="1143000" y="76200"/>
            <a:ext cx="7105902" cy="481482"/>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自動運転に係る社会的期待</a:t>
            </a:r>
          </a:p>
        </p:txBody>
      </p:sp>
      <p:sp>
        <p:nvSpPr>
          <p:cNvPr id="56" name="テキスト ボックス 55"/>
          <p:cNvSpPr txBox="1"/>
          <p:nvPr/>
        </p:nvSpPr>
        <p:spPr>
          <a:xfrm>
            <a:off x="459688" y="3320850"/>
            <a:ext cx="1624041" cy="490006"/>
          </a:xfrm>
          <a:prstGeom prst="rect">
            <a:avLst/>
          </a:prstGeom>
          <a:noFill/>
        </p:spPr>
        <p:txBody>
          <a:bodyPr wrap="square" rtlCol="0">
            <a:spAutoFit/>
          </a:bodyPr>
          <a:lstStyle/>
          <a:p>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人間よりも、より安全かつ円滑な運転</a:t>
            </a:r>
          </a:p>
        </p:txBody>
      </p:sp>
      <p:sp>
        <p:nvSpPr>
          <p:cNvPr id="57" name="テキスト ボックス 56"/>
          <p:cNvSpPr txBox="1"/>
          <p:nvPr/>
        </p:nvSpPr>
        <p:spPr>
          <a:xfrm>
            <a:off x="502173" y="4463223"/>
            <a:ext cx="1523650" cy="490006"/>
          </a:xfrm>
          <a:prstGeom prst="rect">
            <a:avLst/>
          </a:prstGeom>
          <a:noFill/>
        </p:spPr>
        <p:txBody>
          <a:bodyPr wrap="square" rtlCol="0">
            <a:spAutoFit/>
          </a:bodyPr>
          <a:lstStyle/>
          <a:p>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自動運転によるドライバーの負担軽減</a:t>
            </a:r>
          </a:p>
        </p:txBody>
      </p:sp>
      <p:sp>
        <p:nvSpPr>
          <p:cNvPr id="58" name="テキスト ボックス 57"/>
          <p:cNvSpPr txBox="1"/>
          <p:nvPr/>
        </p:nvSpPr>
        <p:spPr>
          <a:xfrm>
            <a:off x="469197" y="5706516"/>
            <a:ext cx="1549375" cy="490006"/>
          </a:xfrm>
          <a:prstGeom prst="rect">
            <a:avLst/>
          </a:prstGeom>
          <a:noFill/>
        </p:spPr>
        <p:txBody>
          <a:bodyPr wrap="square" rtlCol="0">
            <a:spAutoFit/>
          </a:bodyPr>
          <a:lstStyle/>
          <a:p>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産業規模・波及性が高い汎用的な技術</a:t>
            </a:r>
          </a:p>
        </p:txBody>
      </p:sp>
      <p:sp>
        <p:nvSpPr>
          <p:cNvPr id="60"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4</a:t>
            </a:r>
            <a:endParaRPr kumimoji="1" lang="ja-JP" altLang="en-US" sz="1400" dirty="0">
              <a:latin typeface="+mj-ea"/>
              <a:ea typeface="+mj-ea"/>
            </a:endParaRPr>
          </a:p>
        </p:txBody>
      </p:sp>
    </p:spTree>
    <p:extLst>
      <p:ext uri="{BB962C8B-B14F-4D97-AF65-F5344CB8AC3E}">
        <p14:creationId xmlns:p14="http://schemas.microsoft.com/office/powerpoint/2010/main" val="108746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正方形/長方形 5"/>
          <p:cNvGrpSpPr>
            <a:grpSpLocks/>
          </p:cNvGrpSpPr>
          <p:nvPr/>
        </p:nvGrpSpPr>
        <p:grpSpPr bwMode="auto">
          <a:xfrm>
            <a:off x="0" y="613573"/>
            <a:ext cx="9144001" cy="243149"/>
            <a:chOff x="-4" y="276"/>
            <a:chExt cx="5764" cy="112"/>
          </a:xfrm>
        </p:grpSpPr>
        <p:pic>
          <p:nvPicPr>
            <p:cNvPr id="6" name="正方形/長方形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35" name="Rectangle 30"/>
          <p:cNvSpPr>
            <a:spLocks noChangeArrowheads="1"/>
          </p:cNvSpPr>
          <p:nvPr/>
        </p:nvSpPr>
        <p:spPr bwMode="auto">
          <a:xfrm>
            <a:off x="1295400" y="112834"/>
            <a:ext cx="6934200" cy="496766"/>
          </a:xfrm>
          <a:prstGeom prst="rect">
            <a:avLst/>
          </a:prstGeom>
          <a:noFill/>
          <a:ln w="9525">
            <a:noFill/>
            <a:miter lim="800000"/>
            <a:headEnd/>
            <a:tailEnd/>
          </a:ln>
          <a:effectLst/>
        </p:spPr>
        <p:txBody>
          <a:bodyPr lIns="84381" tIns="42192" rIns="84381" bIns="42192" anchor="ctr"/>
          <a:lstStyle/>
          <a:p>
            <a:pPr algn="ctr"/>
            <a:r>
              <a:rPr kumimoji="1" lang="ja-JP" altLang="en-US" sz="2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自動運転の普及に向けた制度整備と社会受容性向上</a:t>
            </a:r>
            <a:endParaRPr kumimoji="1" lang="ja-JP" altLang="ja-JP" sz="2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196588" y="869676"/>
            <a:ext cx="8750825" cy="888850"/>
          </a:xfrm>
          <a:prstGeom prst="roundRect">
            <a:avLst>
              <a:gd name="adj" fmla="val 711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662">
              <a:solidFill>
                <a:prstClr val="black"/>
              </a:solidFill>
            </a:endParaRPr>
          </a:p>
        </p:txBody>
      </p:sp>
      <p:sp>
        <p:nvSpPr>
          <p:cNvPr id="9" name="テキスト ボックス 8"/>
          <p:cNvSpPr txBox="1"/>
          <p:nvPr/>
        </p:nvSpPr>
        <p:spPr>
          <a:xfrm>
            <a:off x="242538" y="903085"/>
            <a:ext cx="8750825" cy="859659"/>
          </a:xfrm>
          <a:prstGeom prst="rect">
            <a:avLst/>
          </a:prstGeom>
          <a:noFill/>
        </p:spPr>
        <p:txBody>
          <a:bodyPr wrap="square" rtlCol="0">
            <a:spAutoFit/>
          </a:bodyPr>
          <a:lstStyle/>
          <a:p>
            <a:pPr marL="316531" indent="-316531">
              <a:buFont typeface="Wingdings" panose="05000000000000000000" pitchFamily="2" charset="2"/>
              <a:buChar char="n"/>
            </a:pPr>
            <a:r>
              <a:rPr kumimoji="1"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年目途に目指す高度自動運転システムの実現にあたっては、「ドライバーによる運転」を前提とした交通関連法規の多岐にわたる見直しが必要。このため、</a:t>
            </a:r>
            <a:r>
              <a:rPr kumimoji="1"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年度中を目途に、高度自動運転実現に向けた</a:t>
            </a:r>
            <a:r>
              <a:rPr kumimoji="1" lang="ja-JP" altLang="en-US" sz="1662"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政府全体の制度整備の方針（大綱）</a:t>
            </a:r>
            <a:r>
              <a:rPr kumimoji="1"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をまとめる。</a:t>
            </a:r>
            <a:endParaRPr kumimoji="1"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18582" y="2238004"/>
            <a:ext cx="5421785" cy="4013727"/>
          </a:xfrm>
          <a:prstGeom prst="rect">
            <a:avLst/>
          </a:prstGeom>
          <a:solidFill>
            <a:srgbClr val="FFFF66"/>
          </a:solidFill>
        </p:spPr>
        <p:txBody>
          <a:bodyPr wrap="square" rtlCol="0">
            <a:spAutoFit/>
          </a:bodyPr>
          <a:lstStyle/>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49147" y="1966684"/>
            <a:ext cx="4047903" cy="319639"/>
          </a:xfrm>
          <a:prstGeom prst="rect">
            <a:avLst/>
          </a:prstGeom>
          <a:noFill/>
          <a:ln>
            <a:noFill/>
          </a:ln>
        </p:spPr>
        <p:txBody>
          <a:bodyPr wrap="none" rtlCol="0">
            <a:spAutoFit/>
          </a:bodyPr>
          <a:lstStyle/>
          <a:p>
            <a:r>
              <a:rPr kumimoji="1" lang="ja-JP" altLang="en-US"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＜高度自動運転の実現に向けた制度整備大綱＞</a:t>
            </a:r>
          </a:p>
        </p:txBody>
      </p:sp>
      <p:graphicFrame>
        <p:nvGraphicFramePr>
          <p:cNvPr id="3" name="表 2"/>
          <p:cNvGraphicFramePr>
            <a:graphicFrameLocks noGrp="1"/>
          </p:cNvGraphicFramePr>
          <p:nvPr>
            <p:extLst/>
          </p:nvPr>
        </p:nvGraphicFramePr>
        <p:xfrm>
          <a:off x="340580" y="3681095"/>
          <a:ext cx="4921530" cy="2644726"/>
        </p:xfrm>
        <a:graphic>
          <a:graphicData uri="http://schemas.openxmlformats.org/drawingml/2006/table">
            <a:tbl>
              <a:tblPr firstRow="1" firstCol="1" bandRow="1"/>
              <a:tblGrid>
                <a:gridCol w="4921530">
                  <a:extLst>
                    <a:ext uri="{9D8B030D-6E8A-4147-A177-3AD203B41FA5}">
                      <a16:colId xmlns:a16="http://schemas.microsoft.com/office/drawing/2014/main" val="20000"/>
                    </a:ext>
                  </a:extLst>
                </a:gridCol>
              </a:tblGrid>
              <a:tr h="2644726">
                <a:tc>
                  <a:txBody>
                    <a:bodyPr/>
                    <a:lstStyle/>
                    <a:p>
                      <a:pPr algn="l">
                        <a:spcAft>
                          <a:spcPts val="0"/>
                        </a:spcAft>
                      </a:pPr>
                      <a:r>
                        <a:rPr lang="ja-JP" sz="1300" b="1"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①自動運転車両・システム等の特定</a:t>
                      </a:r>
                      <a:endParaRPr lang="ja-JP" sz="1700" b="1"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高度自動運転システムの定義と特定</a:t>
                      </a:r>
                      <a:endParaRPr lang="ja-JP" sz="13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高度自動運転システムの管理主体（システム運用者等）の特定　など</a:t>
                      </a:r>
                      <a:endParaRPr lang="ja-JP" sz="13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300" b="1"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②安全基準の在り方</a:t>
                      </a:r>
                      <a:endParaRPr lang="ja-JP" sz="1700" b="1"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高度自動運転システムの国際基準の獲得を目指した検討</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車両として安全を確保するために必要な技術的要件の考え方</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車両の性能に応じた走行可能な条件の考え方　など</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300" b="1"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③交通ルール等の在り方</a:t>
                      </a:r>
                      <a:endParaRPr lang="ja-JP" sz="1700" b="1"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「システムによる運転」における交通ルール等の在り方</a:t>
                      </a:r>
                      <a:endParaRPr lang="ja-JP" sz="13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システム運用者等の要件・義務の在り方</a:t>
                      </a:r>
                      <a:endParaRPr lang="ja-JP" sz="13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製造事業者、システム運用者による消費者教育、説明義務の在り方　など</a:t>
                      </a:r>
                      <a:endParaRPr lang="ja-JP" sz="13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300" b="1"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④事故時等における責任関係</a:t>
                      </a:r>
                      <a:endParaRPr lang="ja-JP" sz="1700" b="1"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自賠法に係る今後の在り方</a:t>
                      </a:r>
                      <a:endParaRPr lang="ja-JP" sz="13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上記を踏まえたその他の民事責任の在り方（製造物責任の考え方の適用を含む）</a:t>
                      </a:r>
                      <a:endParaRPr lang="ja-JP" sz="13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刑事上の責任に係る論点整理</a:t>
                      </a:r>
                      <a:endParaRPr lang="ja-JP" sz="13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l">
                        <a:spcAft>
                          <a:spcPts val="0"/>
                        </a:spcAft>
                        <a:buFont typeface="Wingdings" panose="05000000000000000000" pitchFamily="2" charset="2"/>
                        <a:buChar char=""/>
                        <a:tabLst>
                          <a:tab pos="457200" algn="l"/>
                        </a:tabLst>
                      </a:pPr>
                      <a:r>
                        <a:rPr lang="ja-JP" sz="10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原因究明体制の整備の必要性　など</a:t>
                      </a:r>
                      <a:endParaRPr lang="ja-JP" sz="1300" u="none"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305" marR="633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297312" y="2479839"/>
            <a:ext cx="5127162" cy="1086516"/>
          </a:xfrm>
          <a:prstGeom prst="rect">
            <a:avLst/>
          </a:prstGeom>
          <a:solidFill>
            <a:schemeClr val="bg1"/>
          </a:solidFill>
          <a:ln>
            <a:noFill/>
          </a:ln>
        </p:spPr>
        <p:txBody>
          <a:bodyPr wrap="square">
            <a:spAutoFit/>
          </a:bodyPr>
          <a:lstStyle/>
          <a:p>
            <a:r>
              <a:rPr kumimoji="1" lang="ja-JP" altLang="ja-JP" sz="1292"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ⅰ．中期的視点に立った制度面における国際的リーダーシップの発揮</a:t>
            </a:r>
            <a:endParaRPr kumimoji="1" lang="ja-JP" altLang="ja-JP" sz="1292"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ja-JP" sz="1292"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ⅱ．安全性を確保しつつイノベーションが促進されるような制度枠組みの策定</a:t>
            </a:r>
            <a:endParaRPr kumimoji="1" lang="ja-JP" altLang="ja-JP" sz="1292"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0680" indent="-140680"/>
            <a:r>
              <a:rPr kumimoji="1" lang="ja-JP" altLang="ja-JP" sz="1292"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ⅲ．社会受容性を前提としつつイノベーションが促進されるような責任関係の明確化</a:t>
            </a:r>
            <a:endParaRPr kumimoji="1" lang="ja-JP" altLang="ja-JP" sz="1292"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521486" y="3126822"/>
            <a:ext cx="3696846" cy="291170"/>
          </a:xfrm>
          <a:prstGeom prst="rect">
            <a:avLst/>
          </a:prstGeom>
          <a:noFill/>
          <a:ln>
            <a:noFill/>
          </a:ln>
        </p:spPr>
        <p:txBody>
          <a:bodyPr wrap="none" rtlCol="0">
            <a:spAutoFit/>
          </a:bodyPr>
          <a:lstStyle/>
          <a:p>
            <a:pPr algn="ctr"/>
            <a:r>
              <a:rPr kumimoji="1" lang="ja-JP" altLang="en-US" sz="1292"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＜公道実証の制度面の整備とプロジェクトの推進＞</a:t>
            </a:r>
          </a:p>
        </p:txBody>
      </p:sp>
      <p:sp>
        <p:nvSpPr>
          <p:cNvPr id="16" name="テキスト ボックス 15"/>
          <p:cNvSpPr txBox="1"/>
          <p:nvPr/>
        </p:nvSpPr>
        <p:spPr>
          <a:xfrm>
            <a:off x="5671929" y="3379674"/>
            <a:ext cx="3410202" cy="1456296"/>
          </a:xfrm>
          <a:prstGeom prst="rect">
            <a:avLst/>
          </a:prstGeom>
          <a:solidFill>
            <a:schemeClr val="accent6">
              <a:lumMod val="40000"/>
              <a:lumOff val="60000"/>
            </a:schemeClr>
          </a:solidFill>
        </p:spPr>
        <p:txBody>
          <a:bodyPr wrap="square" rtlCol="0">
            <a:spAutoFit/>
          </a:bodyPr>
          <a:lstStyle/>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739773" y="3433461"/>
            <a:ext cx="3260272" cy="1370824"/>
          </a:xfrm>
          <a:prstGeom prst="rect">
            <a:avLst/>
          </a:prstGeom>
          <a:solidFill>
            <a:schemeClr val="bg1"/>
          </a:solidFill>
          <a:ln>
            <a:noFill/>
          </a:ln>
        </p:spPr>
        <p:txBody>
          <a:bodyPr wrap="square">
            <a:spAutoFit/>
          </a:bodyPr>
          <a:lstStyle/>
          <a:p>
            <a:pPr marL="263776" indent="-263776">
              <a:buFont typeface="Wingdings" panose="05000000000000000000" pitchFamily="2" charset="2"/>
              <a:buChar char="p"/>
            </a:pPr>
            <a:r>
              <a:rPr kumimoji="1" lang="ja-JP" altLang="en-US" sz="1292"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公道実証の積極的推進、テストコース活用</a:t>
            </a:r>
            <a:endParaRPr kumimoji="1" lang="en-US" altLang="ja-JP" sz="1292"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p"/>
            </a:pPr>
            <a:r>
              <a:rPr kumimoji="1" lang="ja-JP" altLang="en-US" sz="1292"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日本版レギュラトリー・サンドボックスの活用</a:t>
            </a:r>
            <a:endParaRPr kumimoji="1" lang="en-US" altLang="ja-JP" sz="1292"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14715" lvl="1" indent="-253518">
              <a:buFont typeface="Wingdings" panose="05000000000000000000" pitchFamily="2" charset="2"/>
              <a:buChar char="ü"/>
            </a:pPr>
            <a:r>
              <a:rPr kumimoji="1" lang="ja-JP" altLang="en-US" sz="1108"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事前規制・手続の抜本的見直し</a:t>
            </a:r>
            <a:endParaRPr kumimoji="1" lang="en-US" altLang="ja-JP" sz="1108"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14715" lvl="1" indent="-253518">
              <a:buFont typeface="Wingdings" panose="05000000000000000000" pitchFamily="2" charset="2"/>
              <a:buChar char="ü"/>
            </a:pPr>
            <a:r>
              <a:rPr kumimoji="1" lang="ja-JP" altLang="en-US" sz="1108"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法令相談等を行うセンターの設置</a:t>
            </a:r>
            <a:endParaRPr kumimoji="1" lang="en-US" altLang="ja-JP" sz="1292"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931" indent="-263776">
              <a:buFont typeface="Wingdings" panose="05000000000000000000" pitchFamily="2" charset="2"/>
              <a:buChar char="p"/>
            </a:pPr>
            <a:r>
              <a:rPr kumimoji="1" lang="ja-JP" altLang="en-US" sz="1292"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官民連携体制の整備</a:t>
            </a:r>
            <a:endParaRPr kumimoji="1" lang="en-US" altLang="ja-JP" sz="1292"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24972" lvl="1" indent="-263776">
              <a:buFont typeface="Wingdings" panose="05000000000000000000" pitchFamily="2" charset="2"/>
              <a:buChar char="ü"/>
            </a:pPr>
            <a:r>
              <a:rPr kumimoji="1" lang="ja-JP" altLang="en-US" sz="1108"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公道実証に係るデータの共有化等の検討　</a:t>
            </a:r>
            <a:endParaRPr kumimoji="1" lang="en-US" altLang="ja-JP" sz="1108"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24972" lvl="1" indent="-263776">
              <a:buFont typeface="Wingdings" panose="05000000000000000000" pitchFamily="2" charset="2"/>
              <a:buChar char="ü"/>
            </a:pPr>
            <a:r>
              <a:rPr kumimoji="1" lang="ja-JP" altLang="en-US" sz="1108"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制度的課題の抽出と反映　など</a:t>
            </a:r>
            <a:endParaRPr kumimoji="1" lang="ja-JP" altLang="ja-JP" sz="1108"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628106" y="4829014"/>
            <a:ext cx="3510898" cy="262829"/>
          </a:xfrm>
          <a:prstGeom prst="rect">
            <a:avLst/>
          </a:prstGeom>
          <a:noFill/>
          <a:ln>
            <a:noFill/>
          </a:ln>
        </p:spPr>
        <p:txBody>
          <a:bodyPr wrap="none" rtlCol="0">
            <a:spAutoFit/>
          </a:bodyPr>
          <a:lstStyle/>
          <a:p>
            <a:pPr algn="ctr"/>
            <a:r>
              <a:rPr kumimoji="1"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＜社会受容性の確保と社会全体での連携体制の整備＞</a:t>
            </a:r>
          </a:p>
        </p:txBody>
      </p:sp>
      <p:sp>
        <p:nvSpPr>
          <p:cNvPr id="19" name="テキスト ボックス 18"/>
          <p:cNvSpPr txBox="1"/>
          <p:nvPr/>
        </p:nvSpPr>
        <p:spPr>
          <a:xfrm>
            <a:off x="5684980" y="5089113"/>
            <a:ext cx="3397151" cy="1285801"/>
          </a:xfrm>
          <a:prstGeom prst="rect">
            <a:avLst/>
          </a:prstGeom>
          <a:solidFill>
            <a:schemeClr val="accent3">
              <a:lumMod val="40000"/>
              <a:lumOff val="60000"/>
            </a:schemeClr>
          </a:solidFill>
        </p:spPr>
        <p:txBody>
          <a:bodyPr wrap="square" rtlCol="0">
            <a:spAutoFit/>
          </a:bodyPr>
          <a:lstStyle/>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5771679" y="5130386"/>
            <a:ext cx="3253739" cy="1228670"/>
          </a:xfrm>
          <a:prstGeom prst="rect">
            <a:avLst/>
          </a:prstGeom>
          <a:solidFill>
            <a:schemeClr val="bg1"/>
          </a:solidFill>
          <a:ln>
            <a:noFill/>
          </a:ln>
        </p:spPr>
        <p:txBody>
          <a:bodyPr wrap="square">
            <a:spAutoFit/>
          </a:bodyPr>
          <a:lstStyle/>
          <a:p>
            <a:pPr marL="263776" indent="-263776">
              <a:buFont typeface="Wingdings" panose="05000000000000000000" pitchFamily="2" charset="2"/>
              <a:buChar char="p"/>
            </a:pPr>
            <a:r>
              <a:rPr kumimoji="1" lang="ja-JP" altLang="en-US" sz="1292"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自動運転に係る</a:t>
            </a:r>
            <a:r>
              <a:rPr kumimoji="1" lang="ja-JP" altLang="en-US" sz="1292"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社会面・産業面の分析の調査</a:t>
            </a:r>
            <a:r>
              <a:rPr kumimoji="1" lang="ja-JP" altLang="en-US" sz="1292"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の推進</a:t>
            </a:r>
            <a:endParaRPr kumimoji="1" lang="en-US" altLang="ja-JP" sz="1292"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24972" lvl="1" indent="-263776">
              <a:buFont typeface="Wingdings" panose="05000000000000000000" pitchFamily="2" charset="2"/>
              <a:buChar char="ü"/>
            </a:pPr>
            <a:r>
              <a:rPr kumimoji="1" lang="ja-JP" altLang="en-US" sz="1108"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産学官によるオープンな検討体制の構築</a:t>
            </a:r>
            <a:endParaRPr kumimoji="1" lang="en-US" altLang="ja-JP" sz="1108"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24972" lvl="1" indent="-263776">
              <a:buFont typeface="Wingdings" panose="05000000000000000000" pitchFamily="2" charset="2"/>
              <a:buChar char="ü"/>
            </a:pPr>
            <a:r>
              <a:rPr kumimoji="1" lang="ja-JP" altLang="en-US" sz="1108"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ユーザー・市民視点での情報提供</a:t>
            </a:r>
            <a:endParaRPr kumimoji="1" lang="en-US" altLang="ja-JP" sz="1108"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p"/>
            </a:pPr>
            <a:r>
              <a:rPr kumimoji="1" lang="ja-JP" altLang="en-US" sz="1292"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メディア・ミーティング、市民ダイアログの開催</a:t>
            </a:r>
            <a:endParaRPr kumimoji="1" lang="en-US" altLang="ja-JP" sz="1292"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p"/>
            </a:pPr>
            <a:r>
              <a:rPr kumimoji="1" lang="ja-JP" altLang="en-US" sz="1292"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地域における連携体制の整備</a:t>
            </a:r>
            <a:endParaRPr kumimoji="1" lang="en-US" altLang="ja-JP" sz="1292"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692241" y="2195115"/>
            <a:ext cx="2576347" cy="291170"/>
          </a:xfrm>
          <a:prstGeom prst="rect">
            <a:avLst/>
          </a:prstGeom>
        </p:spPr>
        <p:txBody>
          <a:bodyPr wrap="none">
            <a:spAutoFit/>
          </a:bodyPr>
          <a:lstStyle/>
          <a:p>
            <a:pPr algn="ctr"/>
            <a:r>
              <a:rPr kumimoji="1" lang="ja-JP" altLang="en-US" sz="1292"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＜制度整備に係る基本的考え方＞</a:t>
            </a:r>
            <a:endParaRPr kumimoji="1" lang="en-US" altLang="ja-JP" sz="1292"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687446" y="3396993"/>
            <a:ext cx="4575291" cy="291170"/>
          </a:xfrm>
          <a:prstGeom prst="rect">
            <a:avLst/>
          </a:prstGeom>
        </p:spPr>
        <p:txBody>
          <a:bodyPr wrap="none">
            <a:spAutoFit/>
          </a:bodyPr>
          <a:lstStyle/>
          <a:p>
            <a:pPr algn="ctr"/>
            <a:r>
              <a:rPr kumimoji="1" lang="ja-JP" altLang="en-US" sz="1292"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＜高度自動運転に係る制度整備に係る検討項目（イメージ）＞</a:t>
            </a:r>
            <a:endParaRPr kumimoji="1" lang="en-US" altLang="ja-JP" sz="969"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897735" y="1982908"/>
            <a:ext cx="2844048" cy="291170"/>
          </a:xfrm>
          <a:prstGeom prst="rect">
            <a:avLst/>
          </a:prstGeom>
          <a:noFill/>
          <a:ln>
            <a:noFill/>
          </a:ln>
        </p:spPr>
        <p:txBody>
          <a:bodyPr wrap="none" rtlCol="0">
            <a:spAutoFit/>
          </a:bodyPr>
          <a:lstStyle/>
          <a:p>
            <a:pPr algn="ctr"/>
            <a:r>
              <a:rPr kumimoji="1" lang="ja-JP" altLang="en-US" sz="1292"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＜道路交通に関する条約との整合性＞</a:t>
            </a:r>
          </a:p>
        </p:txBody>
      </p:sp>
      <p:sp>
        <p:nvSpPr>
          <p:cNvPr id="24" name="テキスト ボックス 23"/>
          <p:cNvSpPr txBox="1"/>
          <p:nvPr/>
        </p:nvSpPr>
        <p:spPr>
          <a:xfrm>
            <a:off x="5682754" y="2222273"/>
            <a:ext cx="3342664" cy="887679"/>
          </a:xfrm>
          <a:prstGeom prst="rect">
            <a:avLst/>
          </a:prstGeom>
          <a:solidFill>
            <a:schemeClr val="accent6">
              <a:lumMod val="75000"/>
            </a:schemeClr>
          </a:solidFill>
        </p:spPr>
        <p:txBody>
          <a:bodyPr wrap="square" rtlCol="0">
            <a:spAutoFit/>
          </a:bodyPr>
          <a:lstStyle/>
          <a:p>
            <a:endPar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n"/>
            </a:pPr>
            <a:endPar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729422" y="2267010"/>
            <a:ext cx="3260272" cy="802784"/>
          </a:xfrm>
          <a:prstGeom prst="rect">
            <a:avLst/>
          </a:prstGeom>
          <a:solidFill>
            <a:schemeClr val="bg1"/>
          </a:solidFill>
          <a:ln>
            <a:noFill/>
          </a:ln>
        </p:spPr>
        <p:txBody>
          <a:bodyPr wrap="square">
            <a:spAutoFit/>
          </a:bodyPr>
          <a:lstStyle/>
          <a:p>
            <a:pPr marL="263776" indent="-263776">
              <a:buFont typeface="Wingdings" panose="05000000000000000000" pitchFamily="2" charset="2"/>
              <a:buChar char="p"/>
            </a:pPr>
            <a:r>
              <a:rPr kumimoji="1" lang="ja-JP" altLang="en-US" sz="1154"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国連の道路交通安全グローバルフォーラム（</a:t>
            </a:r>
            <a:r>
              <a:rPr kumimoji="1" lang="en-US" altLang="ja-JP" sz="1154"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WP1</a:t>
            </a:r>
            <a:r>
              <a:rPr kumimoji="1" lang="ja-JP" altLang="en-US" sz="1154"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）で道路交通に関する条約と自動運転との整合性を議論。</a:t>
            </a:r>
            <a:endParaRPr kumimoji="1" lang="en-US" altLang="ja-JP" sz="1154"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p"/>
            </a:pPr>
            <a:r>
              <a:rPr kumimoji="1" lang="ja-JP" altLang="en-US" sz="1154"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日本も積極的に議論に参加し、検討。</a:t>
            </a:r>
            <a:endParaRPr kumimoji="1" lang="en-US" altLang="ja-JP" sz="1154"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00342" y="1988991"/>
            <a:ext cx="5525699" cy="4422056"/>
          </a:xfrm>
          <a:prstGeom prst="rect">
            <a:avLst/>
          </a:prstGeom>
          <a:no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62">
              <a:solidFill>
                <a:prstClr val="black"/>
              </a:solidFill>
            </a:endParaRPr>
          </a:p>
        </p:txBody>
      </p:sp>
      <p:sp>
        <p:nvSpPr>
          <p:cNvPr id="2" name="正方形/長方形 1"/>
          <p:cNvSpPr/>
          <p:nvPr/>
        </p:nvSpPr>
        <p:spPr>
          <a:xfrm>
            <a:off x="8610600" y="76200"/>
            <a:ext cx="41481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スライド番号プレースホルダー 3"/>
          <p:cNvSpPr txBox="1">
            <a:spLocks/>
          </p:cNvSpPr>
          <p:nvPr/>
        </p:nvSpPr>
        <p:spPr>
          <a:xfrm>
            <a:off x="6248400" y="6553200"/>
            <a:ext cx="2844800" cy="233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kumimoji="1" lang="en-US" altLang="ja-JP"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31</a:t>
            </a:r>
            <a:endParaRPr kumimoji="1" lang="ja-JP" altLang="en-US"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73077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p:cNvCxnSpPr/>
          <p:nvPr/>
        </p:nvCxnSpPr>
        <p:spPr>
          <a:xfrm>
            <a:off x="701194" y="3403278"/>
            <a:ext cx="7122259" cy="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8207" y="1430711"/>
            <a:ext cx="9085770" cy="138444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endParaRPr>
          </a:p>
        </p:txBody>
      </p:sp>
      <p:sp>
        <p:nvSpPr>
          <p:cNvPr id="7" name="テキスト ボックス 6"/>
          <p:cNvSpPr txBox="1"/>
          <p:nvPr/>
        </p:nvSpPr>
        <p:spPr bwMode="auto">
          <a:xfrm>
            <a:off x="1262866" y="3099896"/>
            <a:ext cx="745877" cy="284037"/>
          </a:xfrm>
          <a:prstGeom prst="rect">
            <a:avLst/>
          </a:prstGeom>
          <a:noFill/>
          <a:ln w="9525" algn="ctr">
            <a:noFill/>
            <a:miter lim="800000"/>
            <a:headEnd/>
            <a:tailEnd/>
          </a:ln>
          <a:effectLst/>
        </p:spPr>
        <p:txBody>
          <a:bodyPr wrap="none" lIns="84375" tIns="42188" rIns="84375" bIns="42188" rtlCol="0">
            <a:spAutoFit/>
          </a:bodyPr>
          <a:lstStyle/>
          <a:p>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bwMode="auto">
          <a:xfrm>
            <a:off x="4280540" y="3097289"/>
            <a:ext cx="784349" cy="284037"/>
          </a:xfrm>
          <a:prstGeom prst="rect">
            <a:avLst/>
          </a:prstGeom>
          <a:noFill/>
          <a:ln w="9525" algn="ctr">
            <a:noFill/>
            <a:miter lim="800000"/>
            <a:headEnd/>
            <a:tailEnd/>
          </a:ln>
          <a:effectLst/>
        </p:spPr>
        <p:txBody>
          <a:bodyPr wrap="none" lIns="84375" tIns="42188" rIns="84375" bIns="42188" rtlCol="0">
            <a:spAutoFit/>
          </a:bodyPr>
          <a:lstStyle/>
          <a:p>
            <a:r>
              <a:rPr kumimoji="1" lang="en-US" altLang="ja-JP"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山形 8"/>
          <p:cNvSpPr/>
          <p:nvPr/>
        </p:nvSpPr>
        <p:spPr>
          <a:xfrm>
            <a:off x="1411003" y="3547106"/>
            <a:ext cx="1539172" cy="430843"/>
          </a:xfrm>
          <a:prstGeom prst="chevron">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solidFill>
                <a:prstClr val="black"/>
              </a:solidFill>
            </a:endParaRPr>
          </a:p>
        </p:txBody>
      </p:sp>
      <p:sp>
        <p:nvSpPr>
          <p:cNvPr id="19" name="山形 18"/>
          <p:cNvSpPr/>
          <p:nvPr/>
        </p:nvSpPr>
        <p:spPr>
          <a:xfrm>
            <a:off x="2730884" y="3547106"/>
            <a:ext cx="2854340" cy="430843"/>
          </a:xfrm>
          <a:prstGeom prst="chevron">
            <a:avLst/>
          </a:prstGeom>
          <a:solidFill>
            <a:srgbClr val="FFCCCC"/>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solidFill>
                <a:prstClr val="black"/>
              </a:solidFill>
            </a:endParaRPr>
          </a:p>
        </p:txBody>
      </p:sp>
      <p:sp>
        <p:nvSpPr>
          <p:cNvPr id="22" name="山形 21"/>
          <p:cNvSpPr/>
          <p:nvPr/>
        </p:nvSpPr>
        <p:spPr>
          <a:xfrm>
            <a:off x="5276459" y="3547106"/>
            <a:ext cx="2667260" cy="430843"/>
          </a:xfrm>
          <a:prstGeom prst="chevron">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sz="1662">
              <a:solidFill>
                <a:prstClr val="black"/>
              </a:solidFill>
            </a:endParaRPr>
          </a:p>
        </p:txBody>
      </p:sp>
      <p:grpSp>
        <p:nvGrpSpPr>
          <p:cNvPr id="28" name="正方形/長方形 5"/>
          <p:cNvGrpSpPr>
            <a:grpSpLocks/>
          </p:cNvGrpSpPr>
          <p:nvPr/>
        </p:nvGrpSpPr>
        <p:grpSpPr bwMode="auto">
          <a:xfrm>
            <a:off x="-23324" y="652144"/>
            <a:ext cx="9144001" cy="243149"/>
            <a:chOff x="-4" y="276"/>
            <a:chExt cx="5764" cy="112"/>
          </a:xfrm>
        </p:grpSpPr>
        <p:pic>
          <p:nvPicPr>
            <p:cNvPr id="29" name="正方形/長方形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31" name="タイトル 4"/>
          <p:cNvSpPr txBox="1">
            <a:spLocks/>
          </p:cNvSpPr>
          <p:nvPr/>
        </p:nvSpPr>
        <p:spPr>
          <a:xfrm>
            <a:off x="457200" y="152400"/>
            <a:ext cx="8229600" cy="481482"/>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自動運転実現に向けたシナリオ</a:t>
            </a:r>
          </a:p>
        </p:txBody>
      </p:sp>
      <p:sp>
        <p:nvSpPr>
          <p:cNvPr id="3" name="正方形/長方形 2"/>
          <p:cNvSpPr/>
          <p:nvPr/>
        </p:nvSpPr>
        <p:spPr>
          <a:xfrm>
            <a:off x="202231" y="1247904"/>
            <a:ext cx="3944257" cy="291170"/>
          </a:xfrm>
          <a:prstGeom prst="rect">
            <a:avLst/>
          </a:prstGeom>
          <a:solidFill>
            <a:schemeClr val="bg1"/>
          </a:solidFill>
        </p:spPr>
        <p:txBody>
          <a:bodyPr wrap="square">
            <a:spAutoFit/>
          </a:bodyPr>
          <a:lstStyle/>
          <a:p>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ITS</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構想・ロードマップ</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の市場化期待時期＞</a:t>
            </a:r>
            <a:endPar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3324" y="2436723"/>
            <a:ext cx="3399326" cy="390620"/>
          </a:xfrm>
          <a:prstGeom prst="rect">
            <a:avLst/>
          </a:prstGeom>
          <a:noFill/>
        </p:spPr>
        <p:txBody>
          <a:bodyPr wrap="square">
            <a:spAutoFit/>
          </a:bodyPr>
          <a:lstStyle/>
          <a:p>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既に実用化されているﾚﾍﾞﾙ２の機能に加え、</a:t>
            </a:r>
            <a:b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高速道路での合流・車線変更等も自動で行うもの。</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p:cNvCxnSpPr/>
          <p:nvPr/>
        </p:nvCxnSpPr>
        <p:spPr>
          <a:xfrm>
            <a:off x="2898877" y="2368071"/>
            <a:ext cx="338461" cy="13375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bwMode="auto">
          <a:xfrm>
            <a:off x="71447" y="1545729"/>
            <a:ext cx="3336271" cy="866183"/>
          </a:xfrm>
          <a:prstGeom prst="rect">
            <a:avLst/>
          </a:prstGeom>
          <a:solidFill>
            <a:srgbClr val="FFCCCC"/>
          </a:solidFill>
          <a:ln w="3175" algn="ctr">
            <a:solidFill>
              <a:srgbClr val="FF0000"/>
            </a:solidFill>
            <a:miter lim="800000"/>
            <a:headEnd/>
            <a:tailEnd/>
          </a:ln>
          <a:effectLst/>
        </p:spPr>
        <p:txBody>
          <a:bodyPr wrap="square" lIns="84375" tIns="42188" rIns="84375" bIns="42188" rtlCol="0">
            <a:spAutoFit/>
          </a:bodyPr>
          <a:lstStyle/>
          <a:p>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＜自家用車＞</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高速道路での自動運転（ﾚﾍﾞﾙ</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15"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準自動ﾊﾟｲﾛｯﾄ</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263776" indent="-263776">
              <a:buFont typeface="Arial" panose="020B0604020202020204" pitchFamily="34" charset="0"/>
              <a:buChar cha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一般道路での自動運転（ﾚﾍﾞﾙ</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＜移動サービス＞</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限定地域での無人自動運転移動サービス（ﾚﾍﾞﾙ</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矢印コネクタ 36"/>
          <p:cNvCxnSpPr/>
          <p:nvPr/>
        </p:nvCxnSpPr>
        <p:spPr>
          <a:xfrm flipH="1">
            <a:off x="4966245" y="2453630"/>
            <a:ext cx="1877134" cy="1240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3931265" y="2379564"/>
            <a:ext cx="68929" cy="1315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bwMode="auto">
          <a:xfrm>
            <a:off x="3681205" y="1551868"/>
            <a:ext cx="2468383" cy="866183"/>
          </a:xfrm>
          <a:prstGeom prst="rect">
            <a:avLst/>
          </a:prstGeom>
          <a:solidFill>
            <a:srgbClr val="FFCCCC"/>
          </a:solidFill>
          <a:ln w="9525" algn="ctr">
            <a:solidFill>
              <a:srgbClr val="FF0000"/>
            </a:solidFill>
            <a:miter lim="800000"/>
            <a:headEnd/>
            <a:tailEnd/>
          </a:ln>
          <a:effectLst/>
        </p:spPr>
        <p:txBody>
          <a:bodyPr wrap="square" lIns="84375" tIns="42188" rIns="84375" bIns="42188" rtlCol="0">
            <a:spAutoFit/>
          </a:bodyPr>
          <a:lstStyle/>
          <a:p>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＜自家用車＞</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高速道路での自動運転（ﾚﾍﾞﾙ</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＜物流サービス＞</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高速道路での隊列走行ﾄﾗｯｸ</a:t>
            </a:r>
            <a:b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（ﾚﾍﾞﾙ</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bwMode="auto">
          <a:xfrm>
            <a:off x="6442852" y="1557523"/>
            <a:ext cx="2589257" cy="866183"/>
          </a:xfrm>
          <a:prstGeom prst="rect">
            <a:avLst/>
          </a:prstGeom>
          <a:solidFill>
            <a:srgbClr val="FFCCCC"/>
          </a:solidFill>
          <a:ln w="9525" algn="ctr">
            <a:solidFill>
              <a:srgbClr val="FF0000"/>
            </a:solidFill>
            <a:miter lim="800000"/>
            <a:headEnd/>
            <a:tailEnd/>
          </a:ln>
          <a:effectLst/>
        </p:spPr>
        <p:txBody>
          <a:bodyPr wrap="square" lIns="84375" tIns="42188" rIns="84375" bIns="42188" rtlCol="0">
            <a:spAutoFit/>
          </a:bodyPr>
          <a:lstStyle/>
          <a:p>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＜自家用車＞</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高速道路での完全自動運転（ﾚﾍﾞﾙ</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＜物流サービス＞</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高速道路での完全自動運転ﾄﾗｯｸ</a:t>
            </a:r>
            <a:b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（ﾚﾍﾞﾙ</a:t>
            </a:r>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auto">
          <a:xfrm>
            <a:off x="2399691" y="3088265"/>
            <a:ext cx="784349" cy="284037"/>
          </a:xfrm>
          <a:prstGeom prst="rect">
            <a:avLst/>
          </a:prstGeom>
          <a:noFill/>
          <a:ln w="9525" algn="ctr">
            <a:noFill/>
            <a:miter lim="800000"/>
            <a:headEnd/>
            <a:tailEnd/>
          </a:ln>
          <a:effectLst/>
        </p:spPr>
        <p:txBody>
          <a:bodyPr wrap="none" lIns="84375" tIns="42188" rIns="84375" bIns="42188" rtlCol="0">
            <a:spAutoFit/>
          </a:bodyPr>
          <a:lstStyle/>
          <a:p>
            <a:r>
              <a:rPr kumimoji="1" lang="en-US" altLang="ja-JP"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bwMode="auto">
          <a:xfrm>
            <a:off x="2399691" y="4680581"/>
            <a:ext cx="3634626" cy="681710"/>
          </a:xfrm>
          <a:prstGeom prst="rect">
            <a:avLst/>
          </a:prstGeom>
          <a:solidFill>
            <a:srgbClr val="FFCCCC"/>
          </a:solidFill>
          <a:ln w="9525" algn="ctr">
            <a:solidFill>
              <a:srgbClr val="FF0000"/>
            </a:solidFill>
            <a:miter lim="800000"/>
            <a:headEnd/>
            <a:tailEnd/>
          </a:ln>
          <a:effectLst/>
        </p:spPr>
        <p:txBody>
          <a:bodyPr wrap="square" lIns="84375" tIns="42188" rIns="84375" bIns="42188" rtlCol="0">
            <a:spAutoFit/>
          </a:bodyPr>
          <a:lstStyle/>
          <a:p>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自動運転の導入初期である、</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年頃の「過渡期」（自動運転と自動運転でない車が混在する時期）を想定した法制度の在り方を検討</a:t>
            </a:r>
            <a:endPar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下矢印 22"/>
          <p:cNvSpPr/>
          <p:nvPr/>
        </p:nvSpPr>
        <p:spPr>
          <a:xfrm>
            <a:off x="3605433" y="4170949"/>
            <a:ext cx="1023733" cy="388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prstClr val="white"/>
              </a:solidFill>
            </a:endParaRPr>
          </a:p>
        </p:txBody>
      </p:sp>
      <p:sp>
        <p:nvSpPr>
          <p:cNvPr id="2" name="正方形/長方形 1"/>
          <p:cNvSpPr/>
          <p:nvPr/>
        </p:nvSpPr>
        <p:spPr>
          <a:xfrm>
            <a:off x="8417691" y="76200"/>
            <a:ext cx="650109" cy="278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スライド番号プレースホルダー 3"/>
          <p:cNvSpPr txBox="1">
            <a:spLocks/>
          </p:cNvSpPr>
          <p:nvPr/>
        </p:nvSpPr>
        <p:spPr>
          <a:xfrm>
            <a:off x="6248400" y="6553200"/>
            <a:ext cx="2844800" cy="233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kumimoji="1" lang="en-US" altLang="ja-JP"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53799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54" y="923664"/>
            <a:ext cx="8669603" cy="577737"/>
          </a:xfrm>
          <a:prstGeom prst="roundRect">
            <a:avLst>
              <a:gd name="adj" fmla="val 711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662" dirty="0">
              <a:solidFill>
                <a:prstClr val="black"/>
              </a:solidFill>
            </a:endParaRPr>
          </a:p>
        </p:txBody>
      </p:sp>
      <p:sp>
        <p:nvSpPr>
          <p:cNvPr id="9" name="Rectangle 30"/>
          <p:cNvSpPr>
            <a:spLocks noChangeArrowheads="1"/>
          </p:cNvSpPr>
          <p:nvPr/>
        </p:nvSpPr>
        <p:spPr bwMode="auto">
          <a:xfrm>
            <a:off x="14356" y="152400"/>
            <a:ext cx="9144000" cy="496766"/>
          </a:xfrm>
          <a:prstGeom prst="rect">
            <a:avLst/>
          </a:prstGeom>
          <a:noFill/>
          <a:ln w="9525">
            <a:noFill/>
            <a:miter lim="800000"/>
            <a:headEnd/>
            <a:tailEnd/>
          </a:ln>
          <a:effectLst/>
        </p:spPr>
        <p:txBody>
          <a:bodyPr lIns="84381" tIns="42192" rIns="84381" bIns="42192" anchor="ctr"/>
          <a:lstStyle/>
          <a:p>
            <a:pPr algn="ctr"/>
            <a:r>
              <a:rPr kumimoji="1" lang="ja-JP" altLang="en-US" sz="2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自動運転レベルの定義</a:t>
            </a:r>
            <a:endParaRPr kumimoji="1" lang="ja-JP" altLang="ja-JP" sz="24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nvPr>
        </p:nvGraphicFramePr>
        <p:xfrm>
          <a:off x="179276" y="2279195"/>
          <a:ext cx="5398712" cy="3886198"/>
        </p:xfrm>
        <a:graphic>
          <a:graphicData uri="http://schemas.openxmlformats.org/drawingml/2006/table">
            <a:tbl>
              <a:tblPr firstRow="1" bandRow="1">
                <a:tableStyleId>{5940675A-B579-460E-94D1-54222C63F5DA}</a:tableStyleId>
              </a:tblPr>
              <a:tblGrid>
                <a:gridCol w="1202913">
                  <a:extLst>
                    <a:ext uri="{9D8B030D-6E8A-4147-A177-3AD203B41FA5}">
                      <a16:colId xmlns:a16="http://schemas.microsoft.com/office/drawing/2014/main" val="20000"/>
                    </a:ext>
                  </a:extLst>
                </a:gridCol>
                <a:gridCol w="3083560">
                  <a:extLst>
                    <a:ext uri="{9D8B030D-6E8A-4147-A177-3AD203B41FA5}">
                      <a16:colId xmlns:a16="http://schemas.microsoft.com/office/drawing/2014/main" val="20001"/>
                    </a:ext>
                  </a:extLst>
                </a:gridCol>
                <a:gridCol w="1112239">
                  <a:extLst>
                    <a:ext uri="{9D8B030D-6E8A-4147-A177-3AD203B41FA5}">
                      <a16:colId xmlns:a16="http://schemas.microsoft.com/office/drawing/2014/main" val="20002"/>
                    </a:ext>
                  </a:extLst>
                </a:gridCol>
              </a:tblGrid>
              <a:tr h="393895">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レベル</a:t>
                      </a:r>
                      <a:endParaRPr kumimoji="1" lang="ja-JP" altLang="en-US" sz="13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1">
                        <a:lumMod val="40000"/>
                        <a:lumOff val="60000"/>
                      </a:schemeClr>
                    </a:solidFill>
                  </a:tcPr>
                </a:tc>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3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1">
                        <a:lumMod val="40000"/>
                        <a:lumOff val="6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安全運転に係る監視、対応主体</a:t>
                      </a:r>
                      <a:endParaRPr kumimoji="1" lang="en-US" altLang="ja-JP" sz="10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1">
                        <a:lumMod val="40000"/>
                        <a:lumOff val="60000"/>
                      </a:schemeClr>
                    </a:solidFill>
                  </a:tcPr>
                </a:tc>
                <a:extLst>
                  <a:ext uri="{0D108BD9-81ED-4DB2-BD59-A6C34878D82A}">
                    <a16:rowId xmlns:a16="http://schemas.microsoft.com/office/drawing/2014/main" val="10000"/>
                  </a:ext>
                </a:extLst>
              </a:tr>
              <a:tr h="253218">
                <a:tc gridSpan="2">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運転者が全てあるいは一部の運転タスクを実施</a:t>
                      </a:r>
                      <a:endParaRPr kumimoji="1" lang="ja-JP" altLang="en-US" sz="10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3">
                        <a:lumMod val="20000"/>
                        <a:lumOff val="80000"/>
                      </a:schemeClr>
                    </a:solidFill>
                  </a:tcPr>
                </a:tc>
                <a:tc hMerge="1">
                  <a:txBody>
                    <a:bodyPr/>
                    <a:lstStyle/>
                    <a:p>
                      <a:endParaRPr kumimoji="1" lang="ja-JP" altLang="en-US"/>
                    </a:p>
                  </a:txBody>
                  <a:tcPr/>
                </a:tc>
                <a:tc>
                  <a:txBody>
                    <a:bodyPr/>
                    <a:lstStyle/>
                    <a:p>
                      <a:pPr algn="ctr"/>
                      <a:endParaRPr kumimoji="1" lang="ja-JP" altLang="en-US" sz="11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3">
                        <a:lumMod val="20000"/>
                        <a:lumOff val="80000"/>
                      </a:schemeClr>
                    </a:solidFill>
                  </a:tcPr>
                </a:tc>
                <a:extLst>
                  <a:ext uri="{0D108BD9-81ED-4DB2-BD59-A6C34878D82A}">
                    <a16:rowId xmlns:a16="http://schemas.microsoft.com/office/drawing/2014/main" val="10001"/>
                  </a:ext>
                </a:extLst>
              </a:tr>
              <a:tr h="386862">
                <a:tc>
                  <a:txBody>
                    <a:bodyPr/>
                    <a:lstStyle/>
                    <a:p>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SAE</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 レベル</a:t>
                      </a: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0</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運転自動化なし</a:t>
                      </a:r>
                      <a:endParaRPr kumimoji="1" lang="ja-JP" altLang="en-US" sz="1000" b="1"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3">
                        <a:lumMod val="20000"/>
                        <a:lumOff val="80000"/>
                      </a:schemeClr>
                    </a:solidFill>
                  </a:tcPr>
                </a:tc>
                <a:tc>
                  <a:txBody>
                    <a:bodyPr/>
                    <a:lstStyle/>
                    <a:p>
                      <a:pPr marL="171450"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運転者が全ての運転タスクを実施</a:t>
                      </a:r>
                      <a:endParaRPr kumimoji="1" lang="en-US" altLang="ja-JP" sz="10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運転者</a:t>
                      </a:r>
                      <a:endParaRPr kumimoji="1" lang="ja-JP" altLang="en-US" sz="11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0002"/>
                  </a:ext>
                </a:extLst>
              </a:tr>
              <a:tr h="393895">
                <a:tc>
                  <a:txBody>
                    <a:bodyPr/>
                    <a:lstStyle/>
                    <a:p>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SAE </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レベル</a:t>
                      </a: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運転支援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1"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3">
                        <a:lumMod val="20000"/>
                        <a:lumOff val="80000"/>
                      </a:schemeClr>
                    </a:solidFill>
                  </a:tcPr>
                </a:tc>
                <a:tc>
                  <a:txBody>
                    <a:bodyPr/>
                    <a:lstStyle/>
                    <a:p>
                      <a:pPr marL="171450" indent="-171450">
                        <a:buFont typeface="Arial" panose="020B0604020202020204" pitchFamily="34" charset="0"/>
                        <a:buChar char="•"/>
                      </a:pP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システムが前後・左右のいずれかの車両制御に係る運転タスクのサブタスクを実施</a:t>
                      </a:r>
                      <a:endParaRPr kumimoji="1" lang="ja-JP" altLang="en-US" sz="10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運転者</a:t>
                      </a:r>
                      <a:endParaRPr kumimoji="1" lang="ja-JP" altLang="en-US" sz="11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0003"/>
                  </a:ext>
                </a:extLst>
              </a:tr>
              <a:tr h="393895">
                <a:tc>
                  <a:txBody>
                    <a:bodyPr/>
                    <a:lstStyle/>
                    <a:p>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SAE </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レベル</a:t>
                      </a: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2</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部分運転自動化</a:t>
                      </a:r>
                      <a:endParaRPr kumimoji="1" lang="ja-JP" altLang="en-US" sz="1000" b="1"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3">
                        <a:lumMod val="20000"/>
                        <a:lumOff val="80000"/>
                      </a:schemeClr>
                    </a:solidFill>
                  </a:tcPr>
                </a:tc>
                <a:tc>
                  <a:txBody>
                    <a:bodyPr/>
                    <a:lstStyle/>
                    <a:p>
                      <a:pPr marL="171450"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システムが前後・左右の両方の車両制御に係る運転タスクのサブタスクを実施</a:t>
                      </a:r>
                      <a:endParaRPr kumimoji="1" lang="ja-JP" altLang="en-US" sz="10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運転者</a:t>
                      </a:r>
                      <a:endParaRPr kumimoji="1" lang="ja-JP" altLang="en-US" sz="11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0004"/>
                  </a:ext>
                </a:extLst>
              </a:tr>
              <a:tr h="253218">
                <a:tc gridSpan="2">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自動運転システムが全ての運転タスクを実施</a:t>
                      </a:r>
                      <a:endParaRPr kumimoji="1" lang="en-US" altLang="ja-JP" sz="10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3">
                        <a:lumMod val="40000"/>
                        <a:lumOff val="60000"/>
                      </a:schemeClr>
                    </a:solidFill>
                  </a:tcPr>
                </a:tc>
                <a:tc hMerge="1">
                  <a:txBody>
                    <a:bodyPr/>
                    <a:lstStyle/>
                    <a:p>
                      <a:endParaRPr kumimoji="1" lang="ja-JP" altLang="en-US"/>
                    </a:p>
                  </a:txBody>
                  <a:tcPr/>
                </a:tc>
                <a:tc>
                  <a:txBody>
                    <a:bodyPr/>
                    <a:lstStyle/>
                    <a:p>
                      <a:pPr algn="ctr"/>
                      <a:endParaRPr kumimoji="1" lang="ja-JP" altLang="en-US" sz="1100"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3">
                        <a:lumMod val="40000"/>
                        <a:lumOff val="60000"/>
                      </a:schemeClr>
                    </a:solidFill>
                  </a:tcPr>
                </a:tc>
                <a:extLst>
                  <a:ext uri="{0D108BD9-81ED-4DB2-BD59-A6C34878D82A}">
                    <a16:rowId xmlns:a16="http://schemas.microsoft.com/office/drawing/2014/main" val="10005"/>
                  </a:ext>
                </a:extLst>
              </a:tr>
              <a:tr h="548640">
                <a:tc>
                  <a:txBody>
                    <a:bodyPr/>
                    <a:lstStyle/>
                    <a:p>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SAE</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 レベル</a:t>
                      </a: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3</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条件付運転自動化</a:t>
                      </a:r>
                      <a:endParaRPr kumimoji="1" lang="ja-JP" altLang="en-US" sz="1000" b="1"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3">
                        <a:lumMod val="40000"/>
                        <a:lumOff val="60000"/>
                      </a:schemeClr>
                    </a:solidFill>
                  </a:tcPr>
                </a:tc>
                <a:tc>
                  <a:txBody>
                    <a:bodyPr/>
                    <a:lstStyle/>
                    <a:p>
                      <a:pPr marL="171450" indent="-171450">
                        <a:buFont typeface="Arial" panose="020B0604020202020204" pitchFamily="34" charset="0"/>
                        <a:buChar char="•"/>
                      </a:pP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システムが全ての運転タスクを実施（限定領域</a:t>
                      </a:r>
                      <a:r>
                        <a:rPr kumimoji="1" lang="ja-JP" altLang="en-US" sz="1000" strike="noStrike" baseline="0" dirty="0">
                          <a:latin typeface="Meiryo UI" panose="020B0604030504040204" pitchFamily="50" charset="-128"/>
                          <a:ea typeface="Meiryo UI" panose="020B0604030504040204" pitchFamily="50" charset="-128"/>
                          <a:cs typeface="Meiryo UI" panose="020B0604030504040204" pitchFamily="50" charset="-128"/>
                        </a:rPr>
                        <a:t>内</a:t>
                      </a:r>
                      <a:r>
                        <a:rPr kumimoji="1" lang="en-US" altLang="ja-JP" sz="1000" strike="noStrike" baseline="30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作動継続が困難な場合の運転者は、システムの介入要求等に対して、適切に応答することが期待される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システム</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作動継続が困難な場合</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は運転者</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0006"/>
                  </a:ext>
                </a:extLst>
              </a:tr>
              <a:tr h="548640">
                <a:tc>
                  <a:txBody>
                    <a:bodyPr/>
                    <a:lstStyle/>
                    <a:p>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SAE</a:t>
                      </a:r>
                      <a:r>
                        <a:rPr kumimoji="1" lang="en-US" altLang="ja-JP" sz="1000" b="1"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baseline="0" dirty="0">
                          <a:latin typeface="Meiryo UI" panose="020B0604030504040204" pitchFamily="50" charset="-128"/>
                          <a:ea typeface="Meiryo UI" panose="020B0604030504040204" pitchFamily="50" charset="-128"/>
                          <a:cs typeface="Meiryo UI" panose="020B0604030504040204" pitchFamily="50" charset="-128"/>
                        </a:rPr>
                        <a:t>レベル</a:t>
                      </a:r>
                      <a:r>
                        <a:rPr kumimoji="1" lang="en-US" altLang="ja-JP" sz="1000" b="1" baseline="0" dirty="0">
                          <a:latin typeface="Meiryo UI" panose="020B0604030504040204" pitchFamily="50" charset="-128"/>
                          <a:ea typeface="Meiryo UI" panose="020B0604030504040204" pitchFamily="50" charset="-128"/>
                          <a:cs typeface="Meiryo UI" panose="020B0604030504040204" pitchFamily="50" charset="-128"/>
                        </a:rPr>
                        <a:t>4</a:t>
                      </a: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高度運転自動化</a:t>
                      </a:r>
                      <a:endParaRPr kumimoji="1" lang="ja-JP" altLang="en-US" sz="1000" b="1"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3">
                        <a:lumMod val="40000"/>
                        <a:lumOff val="60000"/>
                      </a:schemeClr>
                    </a:solidFill>
                  </a:tcPr>
                </a:tc>
                <a:tc>
                  <a:txBody>
                    <a:bodyPr/>
                    <a:lstStyle/>
                    <a:p>
                      <a:pPr marL="171450"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システムが全ての運転タスクを実施（</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限定領域</a:t>
                      </a:r>
                      <a:r>
                        <a:rPr kumimoji="1" lang="ja-JP" altLang="en-US" sz="1000" strike="noStrike" baseline="0" dirty="0">
                          <a:latin typeface="Meiryo UI" panose="020B0604030504040204" pitchFamily="50" charset="-128"/>
                          <a:ea typeface="Meiryo UI" panose="020B0604030504040204" pitchFamily="50" charset="-128"/>
                          <a:cs typeface="Meiryo UI" panose="020B0604030504040204" pitchFamily="50" charset="-128"/>
                        </a:rPr>
                        <a:t>内</a:t>
                      </a:r>
                      <a:r>
                        <a:rPr kumimoji="1" lang="en-US" altLang="ja-JP" sz="1000" strike="noStrike" baseline="30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作動継続が困難な場合</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、利用者が応答することは期待されない</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システム</a:t>
                      </a:r>
                      <a:endParaRPr kumimoji="1" lang="ja-JP" altLang="en-US" sz="11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0007"/>
                  </a:ext>
                </a:extLst>
              </a:tr>
              <a:tr h="703385">
                <a:tc>
                  <a:txBody>
                    <a:bodyPr/>
                    <a:lstStyle/>
                    <a:p>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SAE</a:t>
                      </a:r>
                      <a:r>
                        <a:rPr kumimoji="1" lang="ja-JP" altLang="en-US" sz="1000" b="1" baseline="0" dirty="0">
                          <a:latin typeface="Meiryo UI" panose="020B0604030504040204" pitchFamily="50" charset="-128"/>
                          <a:ea typeface="Meiryo UI" panose="020B0604030504040204" pitchFamily="50" charset="-128"/>
                          <a:cs typeface="Meiryo UI" panose="020B0604030504040204" pitchFamily="50" charset="-128"/>
                        </a:rPr>
                        <a:t> レベル</a:t>
                      </a:r>
                      <a:r>
                        <a:rPr kumimoji="1" lang="en-US" altLang="ja-JP" sz="1000" b="1" baseline="0" dirty="0">
                          <a:latin typeface="Meiryo UI" panose="020B0604030504040204" pitchFamily="50" charset="-128"/>
                          <a:ea typeface="Meiryo UI" panose="020B0604030504040204" pitchFamily="50" charset="-128"/>
                          <a:cs typeface="Meiryo UI" panose="020B0604030504040204" pitchFamily="50" charset="-128"/>
                        </a:rPr>
                        <a:t>5</a:t>
                      </a: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完全運転自動化</a:t>
                      </a:r>
                      <a:endParaRPr kumimoji="1" lang="ja-JP" altLang="en-US" sz="1000" b="1" i="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3">
                        <a:lumMod val="40000"/>
                        <a:lumOff val="60000"/>
                      </a:schemeClr>
                    </a:solidFill>
                  </a:tcPr>
                </a:tc>
                <a:tc>
                  <a:txBody>
                    <a:bodyPr/>
                    <a:lstStyle/>
                    <a:p>
                      <a:pPr marL="176213" indent="-176213">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システムが全ての運転タスクを実施（</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限定領域</a:t>
                      </a:r>
                      <a:r>
                        <a:rPr kumimoji="1" lang="ja-JP" altLang="en-US" sz="1000" strike="noStrike" baseline="0" dirty="0">
                          <a:latin typeface="Meiryo UI" panose="020B0604030504040204" pitchFamily="50" charset="-128"/>
                          <a:ea typeface="Meiryo UI" panose="020B0604030504040204" pitchFamily="50" charset="-128"/>
                          <a:cs typeface="Meiryo UI" panose="020B0604030504040204" pitchFamily="50" charset="-128"/>
                        </a:rPr>
                        <a:t>内</a:t>
                      </a:r>
                      <a:r>
                        <a:rPr kumimoji="1" lang="en-US" altLang="ja-JP" sz="1000" strike="noStrike" baseline="30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ではない）</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a:buFont typeface="Arial" panose="020B0604020202020204" pitchFamily="34" charset="0"/>
                        <a:buChar char="•"/>
                      </a:pP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作動継続が困難な場合</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、利用者が応答することは期待されない</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システム</a:t>
                      </a:r>
                      <a:endParaRPr kumimoji="1" lang="ja-JP" altLang="en-US" sz="11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313696" y="925215"/>
            <a:ext cx="8545319" cy="575286"/>
          </a:xfrm>
          <a:prstGeom prst="rect">
            <a:avLst/>
          </a:prstGeom>
          <a:noFill/>
        </p:spPr>
        <p:txBody>
          <a:bodyPr wrap="square" rtlCol="0">
            <a:spAutoFit/>
          </a:bodyPr>
          <a:lstStyle/>
          <a:p>
            <a:pPr marL="263776" indent="-263776">
              <a:buFont typeface="Wingdings" panose="05000000000000000000" pitchFamily="2" charset="2"/>
              <a:buChar char="n"/>
            </a:pPr>
            <a:r>
              <a:rPr kumimoji="1" lang="ja-JP" altLang="en-US"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米国の新たな自動運転政策の発表を踏まえ、我が国における自動運転レベルの定義として、　　　　　「</a:t>
            </a:r>
            <a:r>
              <a:rPr kumimoji="1" lang="en-US" altLang="ja-JP"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SAE</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Society of Automotive Engineers</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J3016 (Sep2016)</a:t>
            </a:r>
            <a:r>
              <a:rPr kumimoji="1" lang="ja-JP" altLang="en-US"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」を採用。</a:t>
            </a:r>
            <a:endParaRPr kumimoji="1" lang="en-US" altLang="ja-JP" sz="15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29509" y="6155388"/>
            <a:ext cx="6517753" cy="262829"/>
          </a:xfrm>
          <a:prstGeom prst="rect">
            <a:avLst/>
          </a:prstGeom>
          <a:noFill/>
        </p:spPr>
        <p:txBody>
          <a:bodyPr wrap="square" rtlCol="0">
            <a:spAutoFit/>
          </a:bodyPr>
          <a:lstStyle/>
          <a:p>
            <a:pPr marL="164127" indent="-164127"/>
            <a:r>
              <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ここでの「領域」は、必ずしも地理的な領域に限らず、環境、交通状況、速度、時間的な条件などを含む。</a:t>
            </a:r>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55448" y="1833747"/>
            <a:ext cx="4904676" cy="319639"/>
          </a:xfrm>
          <a:prstGeom prst="rect">
            <a:avLst/>
          </a:prstGeom>
          <a:noFill/>
          <a:ln>
            <a:noFill/>
          </a:ln>
        </p:spPr>
        <p:txBody>
          <a:bodyPr wrap="none" rtlCol="0">
            <a:spAutoFit/>
          </a:bodyPr>
          <a:lstStyle/>
          <a:p>
            <a:pPr algn="ctr"/>
            <a:r>
              <a:rPr kumimoji="1" lang="ja-JP" altLang="en-US"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自動運転レベルの定義概要（</a:t>
            </a:r>
            <a:r>
              <a:rPr kumimoji="1" lang="en-US" altLang="ja-JP"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SAE J3016 (Sep2016)</a:t>
            </a:r>
            <a:r>
              <a:rPr kumimoji="1" lang="ja-JP" altLang="en-US"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14" name="グループ化 13"/>
          <p:cNvGrpSpPr/>
          <p:nvPr/>
        </p:nvGrpSpPr>
        <p:grpSpPr>
          <a:xfrm>
            <a:off x="5701972" y="2631992"/>
            <a:ext cx="3456384" cy="1528785"/>
            <a:chOff x="6911788" y="2987204"/>
            <a:chExt cx="3133725" cy="1400175"/>
          </a:xfrm>
        </p:grpSpPr>
        <p:pic>
          <p:nvPicPr>
            <p:cNvPr id="15" name="図 4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788" y="2987204"/>
              <a:ext cx="3133725" cy="140017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2"/>
            <p:cNvSpPr txBox="1">
              <a:spLocks noChangeArrowheads="1"/>
            </p:cNvSpPr>
            <p:nvPr/>
          </p:nvSpPr>
          <p:spPr bwMode="auto">
            <a:xfrm>
              <a:off x="7339693" y="3257033"/>
              <a:ext cx="716271" cy="265987"/>
            </a:xfrm>
            <a:prstGeom prst="rect">
              <a:avLst/>
            </a:prstGeom>
            <a:noFill/>
            <a:ln w="9525">
              <a:noFill/>
              <a:miter lim="800000"/>
              <a:headEnd/>
              <a:tailEnd/>
            </a:ln>
          </p:spPr>
          <p:txBody>
            <a:bodyPr rot="0" vert="horz" wrap="square" lIns="0" tIns="0" rIns="0" bIns="0" anchor="t" anchorCtr="0">
              <a:noAutofit/>
            </a:bodyPr>
            <a:lstStyle/>
            <a:p>
              <a:pPr algn="just"/>
              <a:r>
                <a:rPr kumimoji="1" lang="en-US" sz="1108" kern="100">
                  <a:solidFill>
                    <a:prstClr val="black"/>
                  </a:solidFill>
                  <a:latin typeface="Arial" panose="020B0604020202020204" pitchFamily="34" charset="0"/>
                  <a:ea typeface="ＭＳ ゴシック" panose="020B0609070205080204" pitchFamily="49" charset="-128"/>
                  <a:cs typeface="Times New Roman" panose="02020603050405020304" pitchFamily="18" charset="0"/>
                </a:rPr>
                <a:t> </a:t>
              </a:r>
              <a:endParaRPr kumimoji="1" lang="ja-JP" altLang="en-US" sz="1108" kern="10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8" name="テキスト ボックス 2"/>
            <p:cNvSpPr txBox="1">
              <a:spLocks noChangeArrowheads="1"/>
            </p:cNvSpPr>
            <p:nvPr/>
          </p:nvSpPr>
          <p:spPr bwMode="auto">
            <a:xfrm>
              <a:off x="7991692" y="3312676"/>
              <a:ext cx="716271" cy="163147"/>
            </a:xfrm>
            <a:prstGeom prst="rect">
              <a:avLst/>
            </a:prstGeom>
            <a:noFill/>
            <a:ln w="9525">
              <a:noFill/>
              <a:miter lim="800000"/>
              <a:headEnd/>
              <a:tailEnd/>
            </a:ln>
          </p:spPr>
          <p:txBody>
            <a:bodyPr rot="0" vert="horz" wrap="square" lIns="0" tIns="0" rIns="0" bIns="0" anchor="t" anchorCtr="0">
              <a:noAutofit/>
            </a:bodyPr>
            <a:lstStyle/>
            <a:p>
              <a:pPr algn="just"/>
              <a:r>
                <a:rPr kumimoji="1" lang="en-US" sz="1108"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rPr>
                <a:t> </a:t>
              </a:r>
              <a:endParaRPr kumimoji="1" lang="ja-JP" altLang="en-US" sz="1108"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9" name="テキスト ボックス 2"/>
            <p:cNvSpPr txBox="1">
              <a:spLocks noChangeArrowheads="1"/>
            </p:cNvSpPr>
            <p:nvPr/>
          </p:nvSpPr>
          <p:spPr bwMode="auto">
            <a:xfrm>
              <a:off x="8707300" y="3312676"/>
              <a:ext cx="716271" cy="204410"/>
            </a:xfrm>
            <a:prstGeom prst="rect">
              <a:avLst/>
            </a:prstGeom>
            <a:noFill/>
            <a:ln w="9525">
              <a:noFill/>
              <a:miter lim="800000"/>
              <a:headEnd/>
              <a:tailEnd/>
            </a:ln>
          </p:spPr>
          <p:txBody>
            <a:bodyPr rot="0" vert="horz" wrap="square" lIns="0" tIns="0" rIns="0" bIns="0" anchor="t" anchorCtr="0">
              <a:noAutofit/>
            </a:bodyPr>
            <a:lstStyle/>
            <a:p>
              <a:pPr algn="just"/>
              <a:r>
                <a:rPr kumimoji="1" lang="en-US" sz="1108"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rPr>
                <a:t> </a:t>
              </a:r>
              <a:endParaRPr kumimoji="1" lang="ja-JP" altLang="en-US" sz="1108"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0" name="テキスト ボックス 2"/>
            <p:cNvSpPr txBox="1">
              <a:spLocks noChangeArrowheads="1"/>
            </p:cNvSpPr>
            <p:nvPr/>
          </p:nvSpPr>
          <p:spPr bwMode="auto">
            <a:xfrm>
              <a:off x="7447349" y="3058810"/>
              <a:ext cx="361661" cy="279664"/>
            </a:xfrm>
            <a:prstGeom prst="rect">
              <a:avLst/>
            </a:prstGeom>
            <a:noFill/>
            <a:ln w="9525">
              <a:noFill/>
              <a:miter lim="800000"/>
              <a:headEnd/>
              <a:tailEnd/>
            </a:ln>
          </p:spPr>
          <p:txBody>
            <a:bodyPr rot="0" vert="horz" wrap="square" lIns="0" tIns="0" rIns="0" bIns="0" anchor="t" anchorCtr="0">
              <a:noAutofit/>
            </a:bodyPr>
            <a:lstStyle/>
            <a:p>
              <a:pPr>
                <a:lnSpc>
                  <a:spcPts val="646"/>
                </a:lnSpc>
              </a:pPr>
              <a:r>
                <a:rPr kumimoji="1" lang="ja-JP" altLang="en-US" sz="738" i="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自動運転化</a:t>
              </a:r>
              <a:r>
                <a:rPr kumimoji="1" lang="ja-JP" altLang="en-US" sz="738"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なし</a:t>
              </a:r>
              <a:endParaRPr kumimoji="1" lang="ja-JP" altLang="en-US" sz="1477"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1" name="テキスト ボックス 2"/>
            <p:cNvSpPr txBox="1">
              <a:spLocks noChangeArrowheads="1"/>
            </p:cNvSpPr>
            <p:nvPr/>
          </p:nvSpPr>
          <p:spPr bwMode="auto">
            <a:xfrm>
              <a:off x="7777008" y="3052929"/>
              <a:ext cx="2080765" cy="238662"/>
            </a:xfrm>
            <a:prstGeom prst="rect">
              <a:avLst/>
            </a:prstGeom>
            <a:noFill/>
            <a:ln w="9525">
              <a:noFill/>
              <a:miter lim="800000"/>
              <a:headEnd/>
              <a:tailEnd/>
            </a:ln>
          </p:spPr>
          <p:txBody>
            <a:bodyPr rot="0" vert="horz" wrap="square" lIns="0" tIns="0" rIns="0" bIns="0" anchor="t" anchorCtr="0">
              <a:noAutofit/>
            </a:bodyPr>
            <a:lstStyle/>
            <a:p>
              <a:pPr algn="ctr"/>
              <a:r>
                <a:rPr kumimoji="1" lang="ja-JP" altLang="en-US" sz="83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作動中の自動運転レベル</a:t>
              </a:r>
              <a:endParaRPr kumimoji="1" lang="ja-JP" altLang="en-US" sz="1292"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2" name="テキスト ボックス 2"/>
            <p:cNvSpPr txBox="1">
              <a:spLocks noChangeArrowheads="1"/>
            </p:cNvSpPr>
            <p:nvPr/>
          </p:nvSpPr>
          <p:spPr bwMode="auto">
            <a:xfrm>
              <a:off x="7416991" y="3528018"/>
              <a:ext cx="1160092" cy="217457"/>
            </a:xfrm>
            <a:prstGeom prst="rect">
              <a:avLst/>
            </a:prstGeom>
            <a:noFill/>
            <a:ln w="9525">
              <a:noFill/>
              <a:miter lim="800000"/>
              <a:headEnd/>
              <a:tailEnd/>
            </a:ln>
          </p:spPr>
          <p:txBody>
            <a:bodyPr rot="0" vert="horz" wrap="square" lIns="0" tIns="0" rIns="0" bIns="0" anchor="t" anchorCtr="0">
              <a:noAutofit/>
            </a:bodyPr>
            <a:lstStyle/>
            <a:p>
              <a:pPr algn="ctr">
                <a:lnSpc>
                  <a:spcPts val="1108"/>
                </a:lnSpc>
              </a:pPr>
              <a:r>
                <a:rPr kumimoji="1" lang="ja-JP" altLang="en-US" sz="923" i="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ドライバー</a:t>
              </a:r>
              <a:endParaRPr kumimoji="1" lang="ja-JP" altLang="en-US" sz="1292"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3" name="テキスト ボックス 2"/>
            <p:cNvSpPr txBox="1">
              <a:spLocks noChangeArrowheads="1"/>
            </p:cNvSpPr>
            <p:nvPr/>
          </p:nvSpPr>
          <p:spPr bwMode="auto">
            <a:xfrm>
              <a:off x="8594318" y="3412168"/>
              <a:ext cx="423076" cy="408707"/>
            </a:xfrm>
            <a:prstGeom prst="rect">
              <a:avLst/>
            </a:prstGeom>
            <a:noFill/>
            <a:ln w="9525">
              <a:noFill/>
              <a:miter lim="800000"/>
              <a:headEnd/>
              <a:tailEnd/>
            </a:ln>
          </p:spPr>
          <p:txBody>
            <a:bodyPr rot="0" vert="horz" wrap="square" lIns="0" tIns="0" rIns="9969" bIns="0" anchor="t" anchorCtr="0">
              <a:noAutofit/>
            </a:bodyPr>
            <a:lstStyle/>
            <a:p>
              <a:pPr algn="just">
                <a:lnSpc>
                  <a:spcPts val="923"/>
                </a:lnSpc>
              </a:pPr>
              <a:r>
                <a:rPr kumimoji="1" lang="ja-JP" altLang="en-US" sz="738" i="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作動継続が困難な場合の運転者</a:t>
              </a:r>
              <a:endParaRPr kumimoji="1" lang="ja-JP" altLang="en-US" sz="1477"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4" name="テキスト ボックス 2"/>
            <p:cNvSpPr txBox="1">
              <a:spLocks noChangeArrowheads="1"/>
            </p:cNvSpPr>
            <p:nvPr/>
          </p:nvSpPr>
          <p:spPr bwMode="auto">
            <a:xfrm>
              <a:off x="9001494" y="3906599"/>
              <a:ext cx="865494" cy="408821"/>
            </a:xfrm>
            <a:prstGeom prst="rect">
              <a:avLst/>
            </a:prstGeom>
            <a:noFill/>
            <a:ln w="9525">
              <a:noFill/>
              <a:miter lim="800000"/>
              <a:headEnd/>
              <a:tailEnd/>
            </a:ln>
          </p:spPr>
          <p:txBody>
            <a:bodyPr rot="0" vert="horz" wrap="square" lIns="0" tIns="0" rIns="0" bIns="0" anchor="t" anchorCtr="0">
              <a:noAutofit/>
            </a:bodyPr>
            <a:lstStyle/>
            <a:p>
              <a:pPr algn="ctr">
                <a:lnSpc>
                  <a:spcPts val="1108"/>
                </a:lnSpc>
              </a:pPr>
              <a:r>
                <a:rPr kumimoji="1" lang="ja-JP" altLang="en-US" sz="923" i="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運行発令者</a:t>
              </a:r>
              <a:br>
                <a:rPr kumimoji="1" lang="en-US" sz="923" i="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br>
              <a:r>
                <a:rPr kumimoji="1" lang="ja-JP" altLang="en-US" sz="646" i="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（ディスパッチャー）</a:t>
              </a:r>
              <a:endParaRPr kumimoji="1" lang="ja-JP" altLang="en-US" sz="1015"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5" name="テキスト ボックス 2"/>
            <p:cNvSpPr txBox="1">
              <a:spLocks noChangeArrowheads="1"/>
            </p:cNvSpPr>
            <p:nvPr/>
          </p:nvSpPr>
          <p:spPr bwMode="auto">
            <a:xfrm>
              <a:off x="7411253" y="3950351"/>
              <a:ext cx="1160073" cy="217107"/>
            </a:xfrm>
            <a:prstGeom prst="rect">
              <a:avLst/>
            </a:prstGeom>
            <a:noFill/>
            <a:ln w="9525">
              <a:noFill/>
              <a:miter lim="800000"/>
              <a:headEnd/>
              <a:tailEnd/>
            </a:ln>
          </p:spPr>
          <p:txBody>
            <a:bodyPr rot="0" vert="horz" wrap="square" lIns="0" tIns="0" rIns="0" bIns="0" anchor="t" anchorCtr="0">
              <a:noAutofit/>
            </a:bodyPr>
            <a:lstStyle/>
            <a:p>
              <a:pPr algn="ctr">
                <a:lnSpc>
                  <a:spcPts val="1108"/>
                </a:lnSpc>
              </a:pPr>
              <a:r>
                <a:rPr kumimoji="1" lang="ja-JP" altLang="en-US" sz="923" i="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遠隔ドライバー</a:t>
              </a:r>
              <a:endParaRPr kumimoji="1" lang="ja-JP" altLang="en-US" sz="1292"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6" name="テキスト ボックス 2"/>
            <p:cNvSpPr txBox="1">
              <a:spLocks noChangeArrowheads="1"/>
            </p:cNvSpPr>
            <p:nvPr/>
          </p:nvSpPr>
          <p:spPr bwMode="auto">
            <a:xfrm>
              <a:off x="6937178" y="3862050"/>
              <a:ext cx="484489" cy="347917"/>
            </a:xfrm>
            <a:prstGeom prst="rect">
              <a:avLst/>
            </a:prstGeom>
            <a:noFill/>
            <a:ln w="9525">
              <a:noFill/>
              <a:miter lim="800000"/>
              <a:headEnd/>
              <a:tailEnd/>
            </a:ln>
          </p:spPr>
          <p:txBody>
            <a:bodyPr rot="0" vert="horz" wrap="square" lIns="0" tIns="0" rIns="0" bIns="0" anchor="t" anchorCtr="0">
              <a:noAutofit/>
            </a:bodyPr>
            <a:lstStyle/>
            <a:p>
              <a:pPr algn="ctr">
                <a:lnSpc>
                  <a:spcPts val="1108"/>
                </a:lnSpc>
              </a:pPr>
              <a:r>
                <a:rPr kumimoji="1" lang="ja-JP" altLang="en-US" sz="923"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遠隔</a:t>
              </a:r>
              <a:br>
                <a:rPr kumimoji="1" lang="en-US" sz="923"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br>
              <a:r>
                <a:rPr kumimoji="1" lang="ja-JP" altLang="en-US" sz="923" i="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利用者</a:t>
              </a:r>
              <a:endParaRPr kumimoji="1" lang="ja-JP" altLang="en-US" sz="1477"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7" name="テキスト ボックス 2"/>
            <p:cNvSpPr txBox="1">
              <a:spLocks noChangeArrowheads="1"/>
            </p:cNvSpPr>
            <p:nvPr/>
          </p:nvSpPr>
          <p:spPr bwMode="auto">
            <a:xfrm>
              <a:off x="6944183" y="3454393"/>
              <a:ext cx="483864" cy="347879"/>
            </a:xfrm>
            <a:prstGeom prst="rect">
              <a:avLst/>
            </a:prstGeom>
            <a:noFill/>
            <a:ln w="9525">
              <a:noFill/>
              <a:miter lim="800000"/>
              <a:headEnd/>
              <a:tailEnd/>
            </a:ln>
          </p:spPr>
          <p:txBody>
            <a:bodyPr rot="0" vert="horz" wrap="square" lIns="0" tIns="0" rIns="0" bIns="0" anchor="t" anchorCtr="0">
              <a:noAutofit/>
            </a:bodyPr>
            <a:lstStyle/>
            <a:p>
              <a:pPr algn="ctr">
                <a:lnSpc>
                  <a:spcPts val="1108"/>
                </a:lnSpc>
              </a:pPr>
              <a:r>
                <a:rPr kumimoji="1" lang="ja-JP" altLang="en-US" sz="923"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車内</a:t>
              </a:r>
              <a:br>
                <a:rPr kumimoji="1" lang="en-US" sz="923"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br>
              <a:r>
                <a:rPr kumimoji="1" lang="ja-JP" altLang="en-US" sz="923" i="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利用者</a:t>
              </a:r>
              <a:endParaRPr kumimoji="1" lang="ja-JP" altLang="en-US" sz="1477"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8" name="テキスト ボックス 2"/>
            <p:cNvSpPr txBox="1">
              <a:spLocks noChangeArrowheads="1"/>
            </p:cNvSpPr>
            <p:nvPr/>
          </p:nvSpPr>
          <p:spPr bwMode="auto">
            <a:xfrm>
              <a:off x="8608685" y="3861887"/>
              <a:ext cx="423076" cy="408707"/>
            </a:xfrm>
            <a:prstGeom prst="rect">
              <a:avLst/>
            </a:prstGeom>
            <a:noFill/>
            <a:ln w="9525">
              <a:noFill/>
              <a:miter lim="800000"/>
              <a:headEnd/>
              <a:tailEnd/>
            </a:ln>
          </p:spPr>
          <p:txBody>
            <a:bodyPr rot="0" vert="horz" wrap="square" lIns="0" tIns="0" rIns="9969" bIns="0" anchor="t" anchorCtr="0">
              <a:noAutofit/>
            </a:bodyPr>
            <a:lstStyle/>
            <a:p>
              <a:pPr algn="just">
                <a:lnSpc>
                  <a:spcPts val="923"/>
                </a:lnSpc>
              </a:pPr>
              <a:r>
                <a:rPr kumimoji="1" lang="ja-JP" altLang="en-US" sz="738" i="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作動継続が困難な場合の運転者</a:t>
              </a:r>
              <a:endParaRPr kumimoji="1" lang="ja-JP" altLang="en-US" sz="1477"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41" name="テキスト ボックス 2"/>
            <p:cNvSpPr txBox="1">
              <a:spLocks noChangeArrowheads="1"/>
            </p:cNvSpPr>
            <p:nvPr/>
          </p:nvSpPr>
          <p:spPr bwMode="auto">
            <a:xfrm>
              <a:off x="9025658" y="3543556"/>
              <a:ext cx="866432" cy="217717"/>
            </a:xfrm>
            <a:prstGeom prst="rect">
              <a:avLst/>
            </a:prstGeom>
            <a:noFill/>
            <a:ln w="9525">
              <a:noFill/>
              <a:miter lim="800000"/>
              <a:headEnd/>
              <a:tailEnd/>
            </a:ln>
          </p:spPr>
          <p:txBody>
            <a:bodyPr rot="0" vert="horz" wrap="square" lIns="0" tIns="0" rIns="0" bIns="0" anchor="t" anchorCtr="0">
              <a:noAutofit/>
            </a:bodyPr>
            <a:lstStyle/>
            <a:p>
              <a:pPr algn="ctr">
                <a:lnSpc>
                  <a:spcPts val="1108"/>
                </a:lnSpc>
              </a:pPr>
              <a:r>
                <a:rPr kumimoji="1" lang="ja-JP" altLang="en-US" sz="923" i="1" kern="100" dirty="0">
                  <a:solidFill>
                    <a:prstClr val="black"/>
                  </a:solidFill>
                  <a:latin typeface="Arial" panose="020B0604020202020204" pitchFamily="34" charset="0"/>
                  <a:ea typeface="Meiryo UI" panose="020B0604030504040204" pitchFamily="50" charset="-128"/>
                  <a:cs typeface="Times New Roman" panose="02020603050405020304" pitchFamily="18" charset="0"/>
                </a:rPr>
                <a:t>搭乗者</a:t>
              </a:r>
              <a:endParaRPr kumimoji="1" lang="ja-JP" altLang="en-US" sz="923" kern="100" dirty="0">
                <a:solidFill>
                  <a:prstClr val="black"/>
                </a:solidFill>
                <a:latin typeface="Arial" panose="020B0604020202020204" pitchFamily="34" charset="0"/>
                <a:ea typeface="ＭＳ ゴシック" panose="020B0609070205080204" pitchFamily="49" charset="-128"/>
                <a:cs typeface="Times New Roman" panose="02020603050405020304" pitchFamily="18" charset="0"/>
              </a:endParaRPr>
            </a:p>
          </p:txBody>
        </p:sp>
      </p:grpSp>
      <p:sp>
        <p:nvSpPr>
          <p:cNvPr id="2" name="テキスト ボックス 1"/>
          <p:cNvSpPr txBox="1"/>
          <p:nvPr/>
        </p:nvSpPr>
        <p:spPr bwMode="auto">
          <a:xfrm>
            <a:off x="6041806" y="2347920"/>
            <a:ext cx="2913136" cy="284037"/>
          </a:xfrm>
          <a:prstGeom prst="rect">
            <a:avLst/>
          </a:prstGeom>
          <a:noFill/>
          <a:ln w="9525" algn="ctr">
            <a:noFill/>
            <a:miter lim="800000"/>
            <a:headEnd/>
            <a:tailEnd/>
          </a:ln>
          <a:effectLst/>
        </p:spPr>
        <p:txBody>
          <a:bodyPr vert="horz" wrap="none" lIns="84375" tIns="42188" rIns="84375" bIns="42188" rtlCol="0">
            <a:spAutoFit/>
          </a:bodyPr>
          <a:lstStyle/>
          <a:p>
            <a:pPr algn="ct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＜遠隔型自動運転システムの位置づけ＞</a:t>
            </a:r>
          </a:p>
        </p:txBody>
      </p:sp>
      <p:grpSp>
        <p:nvGrpSpPr>
          <p:cNvPr id="50" name="正方形/長方形 5"/>
          <p:cNvGrpSpPr>
            <a:grpSpLocks/>
          </p:cNvGrpSpPr>
          <p:nvPr/>
        </p:nvGrpSpPr>
        <p:grpSpPr bwMode="auto">
          <a:xfrm>
            <a:off x="37549" y="649079"/>
            <a:ext cx="9144001" cy="243149"/>
            <a:chOff x="-4" y="276"/>
            <a:chExt cx="5764" cy="112"/>
          </a:xfrm>
        </p:grpSpPr>
        <p:pic>
          <p:nvPicPr>
            <p:cNvPr id="51" name="正方形/長方形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30" name="正方形/長方形 29"/>
          <p:cNvSpPr/>
          <p:nvPr/>
        </p:nvSpPr>
        <p:spPr>
          <a:xfrm>
            <a:off x="8417691" y="76200"/>
            <a:ext cx="650109" cy="278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22792" y="152400"/>
            <a:ext cx="930849" cy="377954"/>
          </a:xfrm>
          <a:prstGeom prst="rect">
            <a:avLst/>
          </a:prstGeom>
          <a:solidFill>
            <a:schemeClr val="accent6">
              <a:lumMod val="20000"/>
              <a:lumOff val="8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kumimoji="1" lang="ja-JP" altLang="en-US" sz="129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参考</a:t>
            </a:r>
          </a:p>
        </p:txBody>
      </p:sp>
      <p:sp>
        <p:nvSpPr>
          <p:cNvPr id="32" name="スライド番号プレースホルダー 3"/>
          <p:cNvSpPr txBox="1">
            <a:spLocks/>
          </p:cNvSpPr>
          <p:nvPr/>
        </p:nvSpPr>
        <p:spPr>
          <a:xfrm>
            <a:off x="6248400" y="6553200"/>
            <a:ext cx="2844800" cy="233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kumimoji="1" lang="en-US" altLang="ja-JP"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0427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正方形/長方形 5"/>
          <p:cNvGrpSpPr>
            <a:grpSpLocks/>
          </p:cNvGrpSpPr>
          <p:nvPr/>
        </p:nvGrpSpPr>
        <p:grpSpPr bwMode="auto">
          <a:xfrm>
            <a:off x="0" y="613573"/>
            <a:ext cx="9144001" cy="243149"/>
            <a:chOff x="-4" y="276"/>
            <a:chExt cx="5764" cy="112"/>
          </a:xfrm>
        </p:grpSpPr>
        <p:pic>
          <p:nvPicPr>
            <p:cNvPr id="6" name="正方形/長方形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35" name="Rectangle 30"/>
          <p:cNvSpPr>
            <a:spLocks noChangeArrowheads="1"/>
          </p:cNvSpPr>
          <p:nvPr/>
        </p:nvSpPr>
        <p:spPr bwMode="auto">
          <a:xfrm>
            <a:off x="14356" y="213787"/>
            <a:ext cx="9144000" cy="496766"/>
          </a:xfrm>
          <a:prstGeom prst="rect">
            <a:avLst/>
          </a:prstGeom>
          <a:noFill/>
          <a:ln w="9525">
            <a:noFill/>
            <a:miter lim="800000"/>
            <a:headEnd/>
            <a:tailEnd/>
          </a:ln>
          <a:effectLst/>
        </p:spPr>
        <p:txBody>
          <a:bodyPr lIns="84381" tIns="42192" rIns="84381" bIns="42192" anchor="ctr"/>
          <a:lstStyle/>
          <a:p>
            <a:pPr algn="ctr"/>
            <a:r>
              <a:rPr kumimoji="1" lang="ja-JP" altLang="en-US" sz="2215"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ドイツにおける高度自動運転に係る制度面での動き</a:t>
            </a:r>
            <a:endParaRPr kumimoji="1" lang="ja-JP" altLang="ja-JP" sz="2215"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250879" y="770243"/>
            <a:ext cx="8673665" cy="1203942"/>
          </a:xfrm>
          <a:prstGeom prst="roundRect">
            <a:avLst>
              <a:gd name="adj" fmla="val 711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662">
              <a:solidFill>
                <a:prstClr val="black"/>
              </a:solidFill>
            </a:endParaRPr>
          </a:p>
        </p:txBody>
      </p:sp>
      <p:sp>
        <p:nvSpPr>
          <p:cNvPr id="9" name="テキスト ボックス 8"/>
          <p:cNvSpPr txBox="1"/>
          <p:nvPr/>
        </p:nvSpPr>
        <p:spPr>
          <a:xfrm>
            <a:off x="250881" y="781388"/>
            <a:ext cx="8673664" cy="1228541"/>
          </a:xfrm>
          <a:prstGeom prst="rect">
            <a:avLst/>
          </a:prstGeom>
          <a:noFill/>
        </p:spPr>
        <p:txBody>
          <a:bodyPr wrap="square" rtlCol="0">
            <a:spAutoFit/>
          </a:bodyPr>
          <a:lstStyle/>
          <a:p>
            <a:pPr marL="316531" indent="-316531">
              <a:buFont typeface="Wingdings" panose="05000000000000000000" pitchFamily="2" charset="2"/>
              <a:buChar char="n"/>
            </a:pPr>
            <a:r>
              <a:rPr kumimoji="1"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ドイツ議会は、</a:t>
            </a:r>
            <a:r>
              <a:rPr kumimoji="1"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年５月、「道路交通法（</a:t>
            </a:r>
            <a:r>
              <a:rPr kumimoji="1" lang="en-US" altLang="ja-JP" sz="1846"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StVG</a:t>
            </a:r>
            <a:r>
              <a:rPr kumimoji="1"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（運転者の義務のみならず、　賠償責任、車両登録等についても規定している法律）</a:t>
            </a:r>
            <a:r>
              <a:rPr kumimoji="1"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の改正案を可決し、同６月から施行。</a:t>
            </a:r>
            <a:endParaRPr kumimoji="1"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6531" indent="-316531">
              <a:buFont typeface="Wingdings" panose="05000000000000000000" pitchFamily="2" charset="2"/>
              <a:buChar char="n"/>
            </a:pPr>
            <a:r>
              <a:rPr kumimoji="1"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本法は、当面の措置として、運転者の乗車を前提とした「高度・完全自動運転」</a:t>
            </a:r>
            <a:r>
              <a:rPr kumimoji="1"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（実際は、限定的な</a:t>
            </a:r>
            <a:r>
              <a:rPr kumimoji="1"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SAE</a:t>
            </a:r>
            <a:r>
              <a:rPr kumimoji="1"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レベル</a:t>
            </a:r>
            <a:r>
              <a:rPr kumimoji="1"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相当）</a:t>
            </a:r>
            <a:r>
              <a:rPr kumimoji="1"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の実用化を認めるもの。</a:t>
            </a:r>
            <a:endParaRPr kumimoji="1"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36289" y="2299028"/>
            <a:ext cx="3604553" cy="32737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63776" indent="-263776">
              <a:buFont typeface="Arial" panose="020B0604020202020204" pitchFamily="34" charset="0"/>
              <a:buChar char="•"/>
            </a:pP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ドイツ連邦政府は、</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月、インフラ、法、技術革新、情報通信、サイバーセキュリティ・データ保護の</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分野に関する</a:t>
            </a:r>
            <a:r>
              <a:rPr kumimoji="1" lang="ja-JP" altLang="en-US" sz="1292"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「自動運転戦略」</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を発表。</a:t>
            </a:r>
            <a:endPar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Audi</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年に発売する新型「</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A8</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」で、世界初となる</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SAE</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レベル</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の機能（時速</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60km</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以下の高速道路上の交通渋滞時に限定された機能：</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Traffic Jam Pilot</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）を搭載予定と発表。</a:t>
            </a:r>
            <a:endPar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ドイツ連邦政府は、</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b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292"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SAE</a:t>
            </a:r>
            <a:r>
              <a:rPr kumimoji="1" lang="ja-JP" altLang="en-US" sz="1292"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レベル</a:t>
            </a:r>
            <a:r>
              <a:rPr kumimoji="1" lang="en-US" altLang="ja-JP" sz="1292"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92"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相当の自動運</a:t>
            </a:r>
            <a:br>
              <a:rPr kumimoji="1" lang="en-US" altLang="ja-JP" sz="1292"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92"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転を実用化</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する観点から、</a:t>
            </a:r>
            <a:r>
              <a:rPr kumimoji="1" lang="ja-JP" altLang="en-US" sz="1292"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道路交</a:t>
            </a:r>
            <a:br>
              <a:rPr kumimoji="1" lang="en-US" altLang="ja-JP" sz="1292"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92"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通法の改正案を閣議決定</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b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日、議会提出）。</a:t>
            </a:r>
            <a:endPar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en-US" altLang="ja-JP" sz="1292"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92"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92"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月ドイツ議会で</a:t>
            </a:r>
            <a:r>
              <a:rPr kumimoji="1" lang="ja-JP" altLang="en-US" sz="1292" u="sng"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改正案を可決。</a:t>
            </a:r>
            <a:endParaRPr kumimoji="1" lang="en-US" altLang="ja-JP" sz="1292" u="sng" dirty="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月施行。</a:t>
            </a:r>
            <a:endPar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248554" y="1986518"/>
            <a:ext cx="1731564" cy="319639"/>
          </a:xfrm>
          <a:prstGeom prst="rect">
            <a:avLst/>
          </a:prstGeom>
          <a:noFill/>
          <a:ln>
            <a:noFill/>
          </a:ln>
        </p:spPr>
        <p:txBody>
          <a:bodyPr wrap="none" rtlCol="0">
            <a:spAutoFit/>
          </a:bodyPr>
          <a:lstStyle/>
          <a:p>
            <a:r>
              <a:rPr kumimoji="1" lang="ja-JP" altLang="en-US"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＜これまでの経緯＞</a:t>
            </a:r>
          </a:p>
        </p:txBody>
      </p:sp>
      <p:sp>
        <p:nvSpPr>
          <p:cNvPr id="31" name="テキスト ボックス 30"/>
          <p:cNvSpPr txBox="1"/>
          <p:nvPr/>
        </p:nvSpPr>
        <p:spPr>
          <a:xfrm>
            <a:off x="4001469" y="2299028"/>
            <a:ext cx="4950764" cy="38209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条（運行許可）＜</a:t>
            </a:r>
            <a:r>
              <a:rPr kumimoji="1" lang="ja-JP" altLang="en-US" sz="969"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高度・完全自動運転車両</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kumimoji="1" lang="ja-JP" altLang="en-US"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高度・完全自動運転機能を備えた車両</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の運行は、その</a:t>
            </a: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規定通りに使用される場合に許可</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条）（注「規定通りに使用」：例えば、高速道路のみでの使用）</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完全自動運転機能を備えた車両とは、機能時に車両操縦、常時運転者がオーバーライド可能、運転者に対し手動の運転操縦の必要性を適時視覚的・聴覚的・触覚的に示す、など。運転者には、当該機能を使用する者も含む。そして、システムの</a:t>
            </a:r>
            <a:r>
              <a:rPr kumimoji="1" lang="ja-JP" altLang="en-US" sz="969" u="sng"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使用説明書に違反する使用について指摘する</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69"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運転者の義務</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1b</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kumimoji="1" lang="ja-JP" altLang="en-US"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運転者は</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、高度・完全自動化された走行機能を用いて自動車操縦している間は、交通状況及び自動車操縦から</a:t>
            </a:r>
            <a:r>
              <a:rPr kumimoji="1" lang="ja-JP" altLang="en-US" sz="969" u="sng"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気持ちをそらすことが許される</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。その場合に、第</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項による義務に何時でも応じられるよう</a:t>
            </a:r>
            <a:r>
              <a:rPr kumimoji="1" lang="ja-JP" altLang="en-US" sz="969" u="sng"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気持ちの準備をしておかなければならない</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＜査定に係る規定：</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1c</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連邦交通デジタルインフラ省は、</a:t>
            </a:r>
            <a:r>
              <a:rPr kumimoji="1" lang="en-US" altLang="ja-JP"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年が終了した後に、科学的基礎に基づき</a:t>
            </a:r>
            <a:r>
              <a:rPr kumimoji="1" lang="en-US" altLang="ja-JP"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 </a:t>
            </a: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条および</a:t>
            </a:r>
            <a:r>
              <a:rPr kumimoji="1" lang="en-US" altLang="ja-JP"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1b</a:t>
            </a: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条の適用を査定</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。その査定の結果について連邦議会に情報伝達。</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条（保有者責任の賠償責任限度額）に以下の規定を追加。</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1196" indent="-161196">
              <a:buFont typeface="Arial" panose="020B0604020202020204" pitchFamily="34" charset="0"/>
              <a:buChar char="•"/>
            </a:pP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対人賠償</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に係る規定：高度・完全自動化機能の使用により損害が生じた場合は、</a:t>
            </a: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総額</a:t>
            </a:r>
            <a:r>
              <a:rPr kumimoji="1" lang="en-US" altLang="ja-JP"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万ユーロ</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を上限。 有償・営業上の人の運送事例では、</a:t>
            </a:r>
            <a:r>
              <a:rPr kumimoji="1" lang="en-US" altLang="ja-JP" sz="969" u="sng"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69" u="sng"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人を超える輸送された人の死亡・負傷の場合、一人につき</a:t>
            </a:r>
            <a:r>
              <a:rPr kumimoji="1" lang="en-US" altLang="ja-JP" sz="969" u="sng"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969" u="sng"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万ユーロ増額</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（現行は</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事故あたり総額</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万ユーロ）</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1196" indent="-161196">
              <a:buFont typeface="Arial" panose="020B0604020202020204" pitchFamily="34" charset="0"/>
              <a:buChar char="•"/>
            </a:pP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対物賠償</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に係る規定：高度・完全自動化機能の使用により損害が生じた場合は、</a:t>
            </a: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総額</a:t>
            </a:r>
            <a:r>
              <a:rPr kumimoji="1" lang="en-US" altLang="ja-JP"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万ユーロ</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を上限。（現行は</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事故あたり総額</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万ユーロ）</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条（車両登録の目的）の</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号の次に</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号を、</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条に</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63a</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条の規定を追加。</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号：「本法または本法を根拠とする法規に基づく高度・完全自動運転を備えた車両の場合は、</a:t>
            </a: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データ処理を行うための措置</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高度自動運転機能または完全自動運転機能を備えた車両において記録されたデータは、</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カ月後に消去する必要。</a:t>
            </a: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事件に関与していた場合は</a:t>
            </a:r>
            <a:r>
              <a:rPr kumimoji="1" lang="en-US" altLang="ja-JP"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69"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年後に消去が必要</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63a</a:t>
            </a:r>
            <a:r>
              <a:rPr kumimoji="1"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a:t>
            </a:r>
          </a:p>
        </p:txBody>
      </p:sp>
      <p:sp>
        <p:nvSpPr>
          <p:cNvPr id="19" name="テキスト ボックス 18"/>
          <p:cNvSpPr txBox="1"/>
          <p:nvPr/>
        </p:nvSpPr>
        <p:spPr>
          <a:xfrm>
            <a:off x="4269423" y="1986518"/>
            <a:ext cx="4366901" cy="319639"/>
          </a:xfrm>
          <a:prstGeom prst="rect">
            <a:avLst/>
          </a:prstGeom>
          <a:noFill/>
          <a:ln>
            <a:noFill/>
          </a:ln>
        </p:spPr>
        <p:txBody>
          <a:bodyPr wrap="none" rtlCol="0">
            <a:spAutoFit/>
          </a:bodyPr>
          <a:lstStyle/>
          <a:p>
            <a:r>
              <a:rPr kumimoji="1" lang="ja-JP" altLang="en-US"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7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月ドイツ道路交通法改正法（概要） ＞</a:t>
            </a:r>
          </a:p>
        </p:txBody>
      </p:sp>
      <p:sp>
        <p:nvSpPr>
          <p:cNvPr id="2" name="正方形/長方形 1"/>
          <p:cNvSpPr/>
          <p:nvPr/>
        </p:nvSpPr>
        <p:spPr>
          <a:xfrm>
            <a:off x="97491" y="6093920"/>
            <a:ext cx="8854743" cy="532582"/>
          </a:xfrm>
          <a:prstGeom prst="rect">
            <a:avLst/>
          </a:prstGeom>
        </p:spPr>
        <p:txBody>
          <a:bodyPr wrap="square">
            <a:spAutoFit/>
          </a:bodyPr>
          <a:lstStyle/>
          <a:p>
            <a:pPr marL="161196" indent="-161196"/>
            <a:r>
              <a:rPr kumimoji="1"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ドイツの「自動運転戦略」（</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月）においては、自動運転のレベルを第</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段階で規定。このうち、第</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段階を「高度自動運転：車両は、一定期間または特定の状況において、直進・車線変更を引き受け、運転手は、常時システムを監視する必要はないが、適切な時間内に完全かつ安全に運航任務を引き継ぐ状態」、第</a:t>
            </a:r>
            <a:r>
              <a:rPr kumimoji="1"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段階を「完全自動運転：システムが定義された適用状況において、直進、車線変更を完全に引き受け、かつ、引き受けた運航任務に関する全ての状況に自動的に対応する状態」としている。</a:t>
            </a:r>
            <a:endParaRPr kumimoji="1" lang="ja-JP" altLang="en-US" sz="923" dirty="0">
              <a:solidFill>
                <a:prstClr val="black"/>
              </a:solidFill>
            </a:endParaRPr>
          </a:p>
        </p:txBody>
      </p:sp>
      <p:sp>
        <p:nvSpPr>
          <p:cNvPr id="8" name="正方形/長方形 7"/>
          <p:cNvSpPr/>
          <p:nvPr/>
        </p:nvSpPr>
        <p:spPr>
          <a:xfrm>
            <a:off x="310602" y="5556006"/>
            <a:ext cx="3522853" cy="433324"/>
          </a:xfrm>
          <a:prstGeom prst="rect">
            <a:avLst/>
          </a:prstGeom>
        </p:spPr>
        <p:txBody>
          <a:bodyPr wrap="square">
            <a:spAutoFit/>
          </a:bodyPr>
          <a:lstStyle/>
          <a:p>
            <a:pPr marL="158265" indent="-158265">
              <a:buFont typeface="Arial" panose="020B0604020202020204" pitchFamily="34" charset="0"/>
              <a:buChar char="•"/>
            </a:pPr>
            <a:r>
              <a:rPr kumimoji="1" lang="ja-JP" altLang="en-US" sz="1108" dirty="0">
                <a:solidFill>
                  <a:prstClr val="black"/>
                </a:solidFill>
                <a:latin typeface="Meiryo UI" panose="020B0604030504040204" pitchFamily="50" charset="-128"/>
                <a:ea typeface="Meiryo UI" panose="020B0604030504040204" pitchFamily="50" charset="-128"/>
              </a:rPr>
              <a:t>なお、もともと、ドイツは成文法を法体系の中心におく大陸法系に属す。日本もドイツ法の影響を受けた法制を採用。</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4308" y="3783889"/>
            <a:ext cx="861660" cy="1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122792" y="152400"/>
            <a:ext cx="930849" cy="377954"/>
          </a:xfrm>
          <a:prstGeom prst="rect">
            <a:avLst/>
          </a:prstGeom>
          <a:solidFill>
            <a:schemeClr val="accent6">
              <a:lumMod val="20000"/>
              <a:lumOff val="8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kumimoji="1" lang="ja-JP" altLang="en-US" sz="129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参考</a:t>
            </a:r>
          </a:p>
        </p:txBody>
      </p:sp>
      <p:sp>
        <p:nvSpPr>
          <p:cNvPr id="17" name="正方形/長方形 16"/>
          <p:cNvSpPr/>
          <p:nvPr/>
        </p:nvSpPr>
        <p:spPr>
          <a:xfrm>
            <a:off x="8417691" y="76200"/>
            <a:ext cx="650109" cy="278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6248400" y="6553200"/>
            <a:ext cx="2844800" cy="233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kumimoji="1" lang="en-US" altLang="ja-JP"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34</a:t>
            </a:r>
            <a:endParaRPr kumimoji="1" lang="ja-JP" altLang="en-US"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35594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457200" y="-304800"/>
            <a:ext cx="8229600" cy="1143000"/>
          </a:xfrm>
        </p:spPr>
        <p:txBody>
          <a:bodyPr/>
          <a:lstStyle/>
          <a:p>
            <a:r>
              <a:rPr lang="ja-JP" altLang="en-US" sz="2400" b="1" dirty="0">
                <a:latin typeface="+mj-ea"/>
                <a:ea typeface="+mj-ea"/>
              </a:rPr>
              <a:t>（参考）自動運転市場予測</a:t>
            </a:r>
          </a:p>
        </p:txBody>
      </p:sp>
      <p:pic>
        <p:nvPicPr>
          <p:cNvPr id="12" name="図 11"/>
          <p:cNvPicPr>
            <a:picLocks noChangeAspect="1"/>
          </p:cNvPicPr>
          <p:nvPr/>
        </p:nvPicPr>
        <p:blipFill>
          <a:blip r:embed="rId2"/>
          <a:stretch>
            <a:fillRect/>
          </a:stretch>
        </p:blipFill>
        <p:spPr>
          <a:xfrm>
            <a:off x="228600" y="2537809"/>
            <a:ext cx="4996868" cy="3345150"/>
          </a:xfrm>
          <a:prstGeom prst="rect">
            <a:avLst/>
          </a:prstGeom>
        </p:spPr>
      </p:pic>
      <p:pic>
        <p:nvPicPr>
          <p:cNvPr id="13" name="図 12"/>
          <p:cNvPicPr>
            <a:picLocks noChangeAspect="1"/>
          </p:cNvPicPr>
          <p:nvPr/>
        </p:nvPicPr>
        <p:blipFill>
          <a:blip r:embed="rId3"/>
          <a:stretch>
            <a:fillRect/>
          </a:stretch>
        </p:blipFill>
        <p:spPr>
          <a:xfrm>
            <a:off x="4939336" y="2355553"/>
            <a:ext cx="3777311" cy="3435647"/>
          </a:xfrm>
          <a:prstGeom prst="rect">
            <a:avLst/>
          </a:prstGeom>
        </p:spPr>
      </p:pic>
      <p:sp>
        <p:nvSpPr>
          <p:cNvPr id="14" name="テキスト ボックス 13"/>
          <p:cNvSpPr txBox="1"/>
          <p:nvPr/>
        </p:nvSpPr>
        <p:spPr bwMode="auto">
          <a:xfrm>
            <a:off x="588217" y="5905320"/>
            <a:ext cx="3594068" cy="426191"/>
          </a:xfrm>
          <a:prstGeom prst="rect">
            <a:avLst/>
          </a:prstGeom>
          <a:noFill/>
          <a:ln w="9525" algn="ctr">
            <a:noFill/>
            <a:miter lim="800000"/>
            <a:headEnd/>
            <a:tailEnd/>
          </a:ln>
          <a:effectLst/>
        </p:spPr>
        <p:txBody>
          <a:bodyPr wrap="square" lIns="84375" tIns="42188" rIns="84375" bIns="42188" rtlCol="0">
            <a:spAutoFit/>
          </a:bodyPr>
          <a:lstStyle/>
          <a:p>
            <a:r>
              <a:rPr lang="ja-JP" altLang="en-US" sz="1108" dirty="0">
                <a:latin typeface="+mj-ea"/>
                <a:ea typeface="+mj-ea"/>
                <a:cs typeface="Meiryo UI" panose="020B0604030504040204" pitchFamily="50" charset="-128"/>
              </a:rPr>
              <a:t>（出典）矢野経済研究所「自動運転システムの世界市場に関する調査」（</a:t>
            </a:r>
            <a:r>
              <a:rPr lang="en-US" altLang="ja-JP" sz="1108" dirty="0">
                <a:latin typeface="+mj-ea"/>
                <a:ea typeface="+mj-ea"/>
                <a:cs typeface="Meiryo UI" panose="020B0604030504040204" pitchFamily="50" charset="-128"/>
              </a:rPr>
              <a:t>2016</a:t>
            </a:r>
            <a:r>
              <a:rPr lang="ja-JP" altLang="en-US" sz="1108" dirty="0">
                <a:latin typeface="+mj-ea"/>
                <a:ea typeface="+mj-ea"/>
                <a:cs typeface="Meiryo UI" panose="020B0604030504040204" pitchFamily="50" charset="-128"/>
              </a:rPr>
              <a:t>年</a:t>
            </a:r>
            <a:r>
              <a:rPr lang="en-US" altLang="ja-JP" sz="1108" dirty="0">
                <a:latin typeface="+mj-ea"/>
                <a:ea typeface="+mj-ea"/>
                <a:cs typeface="Meiryo UI" panose="020B0604030504040204" pitchFamily="50" charset="-128"/>
              </a:rPr>
              <a:t>12</a:t>
            </a:r>
            <a:r>
              <a:rPr lang="ja-JP" altLang="en-US" sz="1108" dirty="0">
                <a:latin typeface="+mj-ea"/>
                <a:ea typeface="+mj-ea"/>
                <a:cs typeface="Meiryo UI" panose="020B0604030504040204" pitchFamily="50" charset="-128"/>
              </a:rPr>
              <a:t>月）</a:t>
            </a:r>
            <a:endParaRPr lang="ja-JP" altLang="en-US" sz="1662" dirty="0">
              <a:latin typeface="+mj-ea"/>
              <a:ea typeface="+mj-ea"/>
              <a:cs typeface="Meiryo UI" panose="020B0604030504040204" pitchFamily="50" charset="-128"/>
            </a:endParaRPr>
          </a:p>
        </p:txBody>
      </p:sp>
      <p:sp>
        <p:nvSpPr>
          <p:cNvPr id="15" name="テキスト ボックス 14"/>
          <p:cNvSpPr txBox="1"/>
          <p:nvPr/>
        </p:nvSpPr>
        <p:spPr bwMode="auto">
          <a:xfrm>
            <a:off x="4776209" y="5869136"/>
            <a:ext cx="3594068" cy="426191"/>
          </a:xfrm>
          <a:prstGeom prst="rect">
            <a:avLst/>
          </a:prstGeom>
          <a:noFill/>
          <a:ln w="9525" algn="ctr">
            <a:noFill/>
            <a:miter lim="800000"/>
            <a:headEnd/>
            <a:tailEnd/>
          </a:ln>
          <a:effectLst/>
        </p:spPr>
        <p:txBody>
          <a:bodyPr wrap="square" lIns="84375" tIns="42188" rIns="84375" bIns="42188" rtlCol="0">
            <a:spAutoFit/>
          </a:bodyPr>
          <a:lstStyle/>
          <a:p>
            <a:r>
              <a:rPr lang="ja-JP" altLang="en-US" sz="1108" dirty="0">
                <a:latin typeface="+mj-ea"/>
                <a:ea typeface="+mj-ea"/>
                <a:cs typeface="Meiryo UI" panose="020B0604030504040204" pitchFamily="50" charset="-128"/>
              </a:rPr>
              <a:t>（出典）ボストンコンサルティンググループ（自動運転車市場の将来予測）（</a:t>
            </a:r>
            <a:r>
              <a:rPr lang="en-US" altLang="ja-JP" sz="1108" dirty="0">
                <a:latin typeface="+mj-ea"/>
                <a:ea typeface="+mj-ea"/>
                <a:cs typeface="Meiryo UI" panose="020B0604030504040204" pitchFamily="50" charset="-128"/>
              </a:rPr>
              <a:t>2015</a:t>
            </a:r>
            <a:r>
              <a:rPr lang="ja-JP" altLang="en-US" sz="1108" dirty="0">
                <a:latin typeface="+mj-ea"/>
                <a:ea typeface="+mj-ea"/>
                <a:cs typeface="Meiryo UI" panose="020B0604030504040204" pitchFamily="50" charset="-128"/>
              </a:rPr>
              <a:t>年</a:t>
            </a:r>
            <a:r>
              <a:rPr lang="en-US" altLang="ja-JP" sz="1108" dirty="0">
                <a:latin typeface="+mj-ea"/>
                <a:ea typeface="+mj-ea"/>
                <a:cs typeface="Meiryo UI" panose="020B0604030504040204" pitchFamily="50" charset="-128"/>
              </a:rPr>
              <a:t>1</a:t>
            </a:r>
            <a:r>
              <a:rPr lang="ja-JP" altLang="en-US" sz="1108" dirty="0">
                <a:latin typeface="+mj-ea"/>
                <a:ea typeface="+mj-ea"/>
                <a:cs typeface="Meiryo UI" panose="020B0604030504040204" pitchFamily="50" charset="-128"/>
              </a:rPr>
              <a:t>月）</a:t>
            </a:r>
          </a:p>
        </p:txBody>
      </p:sp>
      <p:sp>
        <p:nvSpPr>
          <p:cNvPr id="16" name="正方形/長方形 15"/>
          <p:cNvSpPr/>
          <p:nvPr/>
        </p:nvSpPr>
        <p:spPr>
          <a:xfrm>
            <a:off x="122792" y="76200"/>
            <a:ext cx="930849" cy="377954"/>
          </a:xfrm>
          <a:prstGeom prst="rect">
            <a:avLst/>
          </a:prstGeom>
          <a:solidFill>
            <a:schemeClr val="accent6">
              <a:lumMod val="20000"/>
              <a:lumOff val="8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sz="1662" dirty="0">
                <a:solidFill>
                  <a:srgbClr val="C00000"/>
                </a:solidFill>
                <a:latin typeface="+mj-ea"/>
                <a:ea typeface="+mj-ea"/>
                <a:cs typeface="Meiryo UI" panose="020B0604030504040204" pitchFamily="50" charset="-128"/>
              </a:rPr>
              <a:t>参考</a:t>
            </a:r>
          </a:p>
        </p:txBody>
      </p:sp>
      <p:sp>
        <p:nvSpPr>
          <p:cNvPr id="17" name="角丸四角形 16"/>
          <p:cNvSpPr/>
          <p:nvPr/>
        </p:nvSpPr>
        <p:spPr>
          <a:xfrm>
            <a:off x="32651" y="685800"/>
            <a:ext cx="8958949" cy="1600200"/>
          </a:xfrm>
          <a:prstGeom prst="roundRect">
            <a:avLst>
              <a:gd name="adj" fmla="val 711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j-ea"/>
              <a:ea typeface="+mj-ea"/>
            </a:endParaRPr>
          </a:p>
        </p:txBody>
      </p:sp>
      <p:sp>
        <p:nvSpPr>
          <p:cNvPr id="18" name="テキスト ボックス 17"/>
          <p:cNvSpPr txBox="1"/>
          <p:nvPr/>
        </p:nvSpPr>
        <p:spPr>
          <a:xfrm>
            <a:off x="0" y="732472"/>
            <a:ext cx="9143999" cy="1477328"/>
          </a:xfrm>
          <a:prstGeom prst="rect">
            <a:avLst/>
          </a:prstGeom>
          <a:noFill/>
        </p:spPr>
        <p:txBody>
          <a:bodyPr wrap="square" rtlCol="0">
            <a:spAutoFit/>
          </a:bodyPr>
          <a:lstStyle/>
          <a:p>
            <a:pPr marL="316531" indent="-316531">
              <a:buFont typeface="Wingdings" panose="05000000000000000000" pitchFamily="2" charset="2"/>
              <a:buChar char="n"/>
            </a:pPr>
            <a:r>
              <a:rPr lang="ja-JP" altLang="en-US" dirty="0">
                <a:solidFill>
                  <a:prstClr val="black"/>
                </a:solidFill>
                <a:latin typeface="+mj-ea"/>
                <a:ea typeface="+mj-ea"/>
                <a:cs typeface="Meiryo UI" panose="020B0604030504040204" pitchFamily="50" charset="-128"/>
              </a:rPr>
              <a:t>自動運転の世界市場予測によると、概ね</a:t>
            </a:r>
            <a:r>
              <a:rPr lang="en-US" altLang="ja-JP" dirty="0">
                <a:solidFill>
                  <a:prstClr val="black"/>
                </a:solidFill>
                <a:latin typeface="+mj-ea"/>
                <a:ea typeface="+mj-ea"/>
                <a:cs typeface="Meiryo UI" panose="020B0604030504040204" pitchFamily="50" charset="-128"/>
              </a:rPr>
              <a:t>2020</a:t>
            </a:r>
            <a:r>
              <a:rPr lang="ja-JP" altLang="en-US" dirty="0">
                <a:solidFill>
                  <a:prstClr val="black"/>
                </a:solidFill>
                <a:latin typeface="+mj-ea"/>
                <a:ea typeface="+mj-ea"/>
                <a:cs typeface="Meiryo UI" panose="020B0604030504040204" pitchFamily="50" charset="-128"/>
              </a:rPr>
              <a:t>年頃から</a:t>
            </a:r>
            <a:r>
              <a:rPr lang="en-US" altLang="ja-JP" dirty="0">
                <a:solidFill>
                  <a:prstClr val="black"/>
                </a:solidFill>
                <a:latin typeface="+mj-ea"/>
                <a:ea typeface="+mj-ea"/>
                <a:cs typeface="Meiryo UI" panose="020B0604030504040204" pitchFamily="50" charset="-128"/>
              </a:rPr>
              <a:t>2025</a:t>
            </a:r>
            <a:r>
              <a:rPr lang="ja-JP" altLang="en-US" dirty="0">
                <a:solidFill>
                  <a:prstClr val="black"/>
                </a:solidFill>
                <a:latin typeface="+mj-ea"/>
                <a:ea typeface="+mj-ea"/>
                <a:cs typeface="Meiryo UI" panose="020B0604030504040204" pitchFamily="50" charset="-128"/>
              </a:rPr>
              <a:t>年頃にかけて、高度自動運転（旧レベル３、旧レベル４）の導入が開始される見込み。</a:t>
            </a:r>
          </a:p>
          <a:p>
            <a:pPr marL="316531" indent="-316531">
              <a:buFont typeface="Wingdings" panose="05000000000000000000" pitchFamily="2" charset="2"/>
              <a:buChar char="n"/>
            </a:pPr>
            <a:r>
              <a:rPr lang="ja-JP" altLang="en-US" dirty="0">
                <a:solidFill>
                  <a:prstClr val="black"/>
                </a:solidFill>
                <a:latin typeface="+mj-ea"/>
                <a:ea typeface="+mj-ea"/>
                <a:cs typeface="Meiryo UI" panose="020B0604030504040204" pitchFamily="50" charset="-128"/>
              </a:rPr>
              <a:t>ただし、</a:t>
            </a:r>
            <a:r>
              <a:rPr lang="en-US" altLang="ja-JP" dirty="0">
                <a:solidFill>
                  <a:prstClr val="black"/>
                </a:solidFill>
                <a:latin typeface="+mj-ea"/>
                <a:ea typeface="+mj-ea"/>
                <a:cs typeface="Meiryo UI" panose="020B0604030504040204" pitchFamily="50" charset="-128"/>
              </a:rPr>
              <a:t>2025</a:t>
            </a:r>
            <a:r>
              <a:rPr lang="ja-JP" altLang="en-US" dirty="0">
                <a:solidFill>
                  <a:prstClr val="black"/>
                </a:solidFill>
                <a:latin typeface="+mj-ea"/>
                <a:ea typeface="+mj-ea"/>
                <a:cs typeface="Meiryo UI" panose="020B0604030504040204" pitchFamily="50" charset="-128"/>
              </a:rPr>
              <a:t>年時点においても、新車販売における高度自動運転の割合は、旧レベル３で</a:t>
            </a:r>
            <a:r>
              <a:rPr lang="en-US" altLang="ja-JP" dirty="0">
                <a:solidFill>
                  <a:prstClr val="black"/>
                </a:solidFill>
                <a:latin typeface="+mj-ea"/>
                <a:ea typeface="+mj-ea"/>
                <a:cs typeface="Meiryo UI" panose="020B0604030504040204" pitchFamily="50" charset="-128"/>
              </a:rPr>
              <a:t>10</a:t>
            </a:r>
            <a:r>
              <a:rPr lang="ja-JP" altLang="en-US" dirty="0">
                <a:solidFill>
                  <a:prstClr val="black"/>
                </a:solidFill>
                <a:latin typeface="+mj-ea"/>
                <a:ea typeface="+mj-ea"/>
                <a:cs typeface="Meiryo UI" panose="020B0604030504040204" pitchFamily="50" charset="-128"/>
              </a:rPr>
              <a:t>％程度、旧レベル</a:t>
            </a:r>
            <a:r>
              <a:rPr lang="en-US" altLang="ja-JP" dirty="0">
                <a:solidFill>
                  <a:prstClr val="black"/>
                </a:solidFill>
                <a:latin typeface="+mj-ea"/>
                <a:ea typeface="+mj-ea"/>
                <a:cs typeface="Meiryo UI" panose="020B0604030504040204" pitchFamily="50" charset="-128"/>
              </a:rPr>
              <a:t>4</a:t>
            </a:r>
            <a:r>
              <a:rPr lang="ja-JP" altLang="en-US" dirty="0">
                <a:solidFill>
                  <a:prstClr val="black"/>
                </a:solidFill>
                <a:latin typeface="+mj-ea"/>
                <a:ea typeface="+mj-ea"/>
                <a:cs typeface="Meiryo UI" panose="020B0604030504040204" pitchFamily="50" charset="-128"/>
              </a:rPr>
              <a:t>で１％以下であり、道路社会における高度自動運転車の割合は、　　　まだまだ低い。</a:t>
            </a:r>
          </a:p>
        </p:txBody>
      </p:sp>
      <p:sp>
        <p:nvSpPr>
          <p:cNvPr id="19" name="スライド番号プレースホルダー 3"/>
          <p:cNvSpPr txBox="1">
            <a:spLocks/>
          </p:cNvSpPr>
          <p:nvPr/>
        </p:nvSpPr>
        <p:spPr>
          <a:xfrm>
            <a:off x="6248400" y="6553200"/>
            <a:ext cx="2844800" cy="233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kumimoji="1" lang="en-US" altLang="ja-JP"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189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76" y="2296193"/>
            <a:ext cx="7245824" cy="4561807"/>
          </a:xfrm>
          <a:prstGeom prst="rect">
            <a:avLst/>
          </a:prstGeom>
        </p:spPr>
      </p:pic>
      <p:sp>
        <p:nvSpPr>
          <p:cNvPr id="8" name="タイトル 1"/>
          <p:cNvSpPr>
            <a:spLocks noGrp="1"/>
          </p:cNvSpPr>
          <p:nvPr>
            <p:ph type="title"/>
          </p:nvPr>
        </p:nvSpPr>
        <p:spPr>
          <a:xfrm>
            <a:off x="457200" y="-304800"/>
            <a:ext cx="8229600" cy="1143000"/>
          </a:xfrm>
        </p:spPr>
        <p:txBody>
          <a:bodyPr/>
          <a:lstStyle/>
          <a:p>
            <a:r>
              <a:rPr lang="ja-JP" altLang="en-US" sz="2400" b="1" dirty="0">
                <a:latin typeface="+mj-ea"/>
                <a:ea typeface="+mj-ea"/>
              </a:rPr>
              <a:t>（参考）自動運転関連市場予測</a:t>
            </a:r>
          </a:p>
        </p:txBody>
      </p:sp>
      <p:sp>
        <p:nvSpPr>
          <p:cNvPr id="16" name="正方形/長方形 15"/>
          <p:cNvSpPr/>
          <p:nvPr/>
        </p:nvSpPr>
        <p:spPr>
          <a:xfrm>
            <a:off x="122792" y="76200"/>
            <a:ext cx="930849" cy="377954"/>
          </a:xfrm>
          <a:prstGeom prst="rect">
            <a:avLst/>
          </a:prstGeom>
          <a:solidFill>
            <a:schemeClr val="accent6">
              <a:lumMod val="20000"/>
              <a:lumOff val="8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sz="1662" dirty="0">
                <a:solidFill>
                  <a:srgbClr val="C00000"/>
                </a:solidFill>
                <a:latin typeface="+mj-ea"/>
                <a:ea typeface="+mj-ea"/>
                <a:cs typeface="Meiryo UI" panose="020B0604030504040204" pitchFamily="50" charset="-128"/>
              </a:rPr>
              <a:t>参考</a:t>
            </a:r>
          </a:p>
        </p:txBody>
      </p:sp>
      <p:sp>
        <p:nvSpPr>
          <p:cNvPr id="17" name="角丸四角形 16"/>
          <p:cNvSpPr/>
          <p:nvPr/>
        </p:nvSpPr>
        <p:spPr>
          <a:xfrm>
            <a:off x="1" y="685800"/>
            <a:ext cx="9067800" cy="1676400"/>
          </a:xfrm>
          <a:prstGeom prst="roundRect">
            <a:avLst>
              <a:gd name="adj" fmla="val 711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j-ea"/>
              <a:ea typeface="+mj-ea"/>
            </a:endParaRPr>
          </a:p>
        </p:txBody>
      </p:sp>
      <p:sp>
        <p:nvSpPr>
          <p:cNvPr id="18" name="テキスト ボックス 17"/>
          <p:cNvSpPr txBox="1"/>
          <p:nvPr/>
        </p:nvSpPr>
        <p:spPr>
          <a:xfrm>
            <a:off x="0" y="685800"/>
            <a:ext cx="9220201" cy="1692771"/>
          </a:xfrm>
          <a:prstGeom prst="rect">
            <a:avLst/>
          </a:prstGeom>
          <a:noFill/>
        </p:spPr>
        <p:txBody>
          <a:bodyPr wrap="square" rtlCol="0">
            <a:spAutoFit/>
          </a:bodyPr>
          <a:lstStyle/>
          <a:p>
            <a:pPr marL="316531" indent="-316531">
              <a:buFont typeface="Wingdings" panose="05000000000000000000" pitchFamily="2" charset="2"/>
              <a:buChar char="n"/>
            </a:pPr>
            <a:r>
              <a:rPr lang="ja-JP" altLang="en-US" dirty="0">
                <a:solidFill>
                  <a:prstClr val="black"/>
                </a:solidFill>
                <a:latin typeface="+mj-ea"/>
                <a:ea typeface="+mj-ea"/>
                <a:cs typeface="Meiryo UI" panose="020B0604030504040204" pitchFamily="50" charset="-128"/>
              </a:rPr>
              <a:t>シェアード・モビリティとは</a:t>
            </a:r>
            <a:endParaRPr lang="en-US" altLang="ja-JP" dirty="0">
              <a:solidFill>
                <a:prstClr val="black"/>
              </a:solidFill>
              <a:latin typeface="+mj-ea"/>
              <a:ea typeface="+mj-ea"/>
              <a:cs typeface="Meiryo UI" panose="020B0604030504040204" pitchFamily="50" charset="-128"/>
            </a:endParaRPr>
          </a:p>
          <a:p>
            <a:pPr lvl="1"/>
            <a:r>
              <a:rPr lang="ja-JP" altLang="en-US" sz="1600" dirty="0">
                <a:solidFill>
                  <a:prstClr val="black"/>
                </a:solidFill>
                <a:latin typeface="+mj-ea"/>
                <a:ea typeface="+mj-ea"/>
                <a:cs typeface="Meiryo UI" panose="020B0604030504040204" pitchFamily="50" charset="-128"/>
              </a:rPr>
              <a:t>自動車や自転車の使用をシェアすることにより、必要な時に短距離の移動を可能にする交通・輸送手段。カーシェア、自転車シェア、ライドシェアなどがあり、自動運転技術と親和性あり。</a:t>
            </a:r>
            <a:endParaRPr lang="en-US" altLang="ja-JP" sz="1600" dirty="0">
              <a:solidFill>
                <a:prstClr val="black"/>
              </a:solidFill>
              <a:latin typeface="+mj-ea"/>
              <a:ea typeface="+mj-ea"/>
              <a:cs typeface="Meiryo UI" panose="020B0604030504040204" pitchFamily="50" charset="-128"/>
            </a:endParaRPr>
          </a:p>
          <a:p>
            <a:pPr marL="316531" indent="-316531">
              <a:buFont typeface="Wingdings" panose="05000000000000000000" pitchFamily="2" charset="2"/>
              <a:buChar char="n"/>
            </a:pPr>
            <a:r>
              <a:rPr lang="ja-JP" altLang="en-US" dirty="0">
                <a:solidFill>
                  <a:prstClr val="black"/>
                </a:solidFill>
                <a:latin typeface="+mj-ea"/>
                <a:cs typeface="Meiryo UI" panose="020B0604030504040204" pitchFamily="50" charset="-128"/>
              </a:rPr>
              <a:t>シェアード・モビリティの</a:t>
            </a:r>
            <a:r>
              <a:rPr lang="ja-JP" altLang="en-US" dirty="0">
                <a:solidFill>
                  <a:prstClr val="black"/>
                </a:solidFill>
                <a:latin typeface="+mj-ea"/>
                <a:ea typeface="+mj-ea"/>
                <a:cs typeface="Meiryo UI" panose="020B0604030504040204" pitchFamily="50" charset="-128"/>
              </a:rPr>
              <a:t>市場規模は、</a:t>
            </a:r>
            <a:r>
              <a:rPr lang="en-US" altLang="ja-JP" dirty="0">
                <a:solidFill>
                  <a:prstClr val="black"/>
                </a:solidFill>
                <a:latin typeface="+mj-ea"/>
                <a:ea typeface="+mj-ea"/>
                <a:cs typeface="Meiryo UI" panose="020B0604030504040204" pitchFamily="50" charset="-128"/>
              </a:rPr>
              <a:t>2030</a:t>
            </a:r>
            <a:r>
              <a:rPr lang="ja-JP" altLang="en-US" dirty="0">
                <a:solidFill>
                  <a:prstClr val="black"/>
                </a:solidFill>
                <a:latin typeface="+mj-ea"/>
                <a:ea typeface="+mj-ea"/>
                <a:cs typeface="Meiryo UI" panose="020B0604030504040204" pitchFamily="50" charset="-128"/>
              </a:rPr>
              <a:t>年までに欧・米・中合わせて</a:t>
            </a:r>
            <a:r>
              <a:rPr lang="en-US" altLang="ja-JP" dirty="0">
                <a:solidFill>
                  <a:prstClr val="black"/>
                </a:solidFill>
                <a:latin typeface="+mj-ea"/>
                <a:ea typeface="+mj-ea"/>
                <a:cs typeface="Meiryo UI" panose="020B0604030504040204" pitchFamily="50" charset="-128"/>
              </a:rPr>
              <a:t>1</a:t>
            </a:r>
            <a:r>
              <a:rPr lang="ja-JP" altLang="en-US" dirty="0">
                <a:solidFill>
                  <a:prstClr val="black"/>
                </a:solidFill>
                <a:latin typeface="+mj-ea"/>
                <a:ea typeface="+mj-ea"/>
                <a:cs typeface="Meiryo UI" panose="020B0604030504040204" pitchFamily="50" charset="-128"/>
              </a:rPr>
              <a:t>兆</a:t>
            </a:r>
            <a:r>
              <a:rPr lang="en-US" altLang="ja-JP" dirty="0">
                <a:solidFill>
                  <a:prstClr val="black"/>
                </a:solidFill>
                <a:latin typeface="+mj-ea"/>
                <a:ea typeface="+mj-ea"/>
                <a:cs typeface="Meiryo UI" panose="020B0604030504040204" pitchFamily="50" charset="-128"/>
              </a:rPr>
              <a:t>5000</a:t>
            </a:r>
            <a:r>
              <a:rPr lang="ja-JP" altLang="en-US" dirty="0">
                <a:solidFill>
                  <a:prstClr val="black"/>
                </a:solidFill>
                <a:latin typeface="+mj-ea"/>
                <a:ea typeface="+mj-ea"/>
                <a:cs typeface="Meiryo UI" panose="020B0604030504040204" pitchFamily="50" charset="-128"/>
              </a:rPr>
              <a:t>億ドルに達し、</a:t>
            </a:r>
            <a:r>
              <a:rPr lang="en-US" altLang="ja-JP" dirty="0">
                <a:solidFill>
                  <a:prstClr val="black"/>
                </a:solidFill>
                <a:latin typeface="+mj-ea"/>
                <a:ea typeface="+mj-ea"/>
                <a:cs typeface="Meiryo UI" panose="020B0604030504040204" pitchFamily="50" charset="-128"/>
              </a:rPr>
              <a:t>2017</a:t>
            </a:r>
            <a:r>
              <a:rPr lang="ja-JP" altLang="en-US" dirty="0">
                <a:solidFill>
                  <a:prstClr val="black"/>
                </a:solidFill>
                <a:latin typeface="+mj-ea"/>
                <a:ea typeface="+mj-ea"/>
                <a:cs typeface="Meiryo UI" panose="020B0604030504040204" pitchFamily="50" charset="-128"/>
              </a:rPr>
              <a:t>年から</a:t>
            </a:r>
            <a:r>
              <a:rPr lang="en-US" altLang="ja-JP" dirty="0">
                <a:solidFill>
                  <a:prstClr val="black"/>
                </a:solidFill>
                <a:latin typeface="+mj-ea"/>
                <a:ea typeface="+mj-ea"/>
                <a:cs typeface="Meiryo UI" panose="020B0604030504040204" pitchFamily="50" charset="-128"/>
              </a:rPr>
              <a:t>2030</a:t>
            </a:r>
            <a:r>
              <a:rPr lang="ja-JP" altLang="en-US" dirty="0">
                <a:solidFill>
                  <a:prstClr val="black"/>
                </a:solidFill>
                <a:latin typeface="+mj-ea"/>
                <a:ea typeface="+mj-ea"/>
                <a:cs typeface="Meiryo UI" panose="020B0604030504040204" pitchFamily="50" charset="-128"/>
              </a:rPr>
              <a:t>年までの</a:t>
            </a:r>
            <a:r>
              <a:rPr lang="en-US" altLang="ja-JP" dirty="0">
                <a:solidFill>
                  <a:prstClr val="black"/>
                </a:solidFill>
                <a:latin typeface="+mj-ea"/>
                <a:ea typeface="+mj-ea"/>
                <a:cs typeface="Meiryo UI" panose="020B0604030504040204" pitchFamily="50" charset="-128"/>
              </a:rPr>
              <a:t>3</a:t>
            </a:r>
            <a:r>
              <a:rPr lang="ja-JP" altLang="en-US" dirty="0">
                <a:solidFill>
                  <a:prstClr val="black"/>
                </a:solidFill>
                <a:latin typeface="+mj-ea"/>
                <a:ea typeface="+mj-ea"/>
                <a:cs typeface="Meiryo UI" panose="020B0604030504040204" pitchFamily="50" charset="-128"/>
              </a:rPr>
              <a:t>地域合わせた年間成長率は</a:t>
            </a:r>
            <a:r>
              <a:rPr lang="en-US" altLang="ja-JP" dirty="0">
                <a:solidFill>
                  <a:prstClr val="black"/>
                </a:solidFill>
                <a:latin typeface="+mj-ea"/>
                <a:ea typeface="+mj-ea"/>
                <a:cs typeface="Meiryo UI" panose="020B0604030504040204" pitchFamily="50" charset="-128"/>
              </a:rPr>
              <a:t>24</a:t>
            </a:r>
            <a:r>
              <a:rPr lang="ja-JP" altLang="en-US" dirty="0">
                <a:solidFill>
                  <a:prstClr val="black"/>
                </a:solidFill>
                <a:latin typeface="+mj-ea"/>
                <a:ea typeface="+mj-ea"/>
                <a:cs typeface="Meiryo UI" panose="020B0604030504040204" pitchFamily="50" charset="-128"/>
              </a:rPr>
              <a:t>％との予測がある。自動運転技術によって、所有から共有への動きが加速する可能性がある。</a:t>
            </a:r>
          </a:p>
        </p:txBody>
      </p:sp>
      <p:sp>
        <p:nvSpPr>
          <p:cNvPr id="19" name="スライド番号プレースホルダー 3"/>
          <p:cNvSpPr txBox="1">
            <a:spLocks/>
          </p:cNvSpPr>
          <p:nvPr/>
        </p:nvSpPr>
        <p:spPr>
          <a:xfrm>
            <a:off x="6248400" y="6553200"/>
            <a:ext cx="2844800" cy="233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kumimoji="1" lang="en-US" altLang="ja-JP"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36</a:t>
            </a:r>
            <a:endParaRPr kumimoji="1" lang="ja-JP" altLang="en-US"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39569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正方形/長方形 5"/>
          <p:cNvGrpSpPr>
            <a:grpSpLocks/>
          </p:cNvGrpSpPr>
          <p:nvPr/>
        </p:nvGrpSpPr>
        <p:grpSpPr bwMode="auto">
          <a:xfrm>
            <a:off x="0" y="613573"/>
            <a:ext cx="9144001" cy="243149"/>
            <a:chOff x="-4" y="276"/>
            <a:chExt cx="5764" cy="112"/>
          </a:xfrm>
        </p:grpSpPr>
        <p:pic>
          <p:nvPicPr>
            <p:cNvPr id="6" name="正方形/長方形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1939" b="0">
                <a:solidFill>
                  <a:srgbClr val="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5" name="Rectangle 30"/>
          <p:cNvSpPr>
            <a:spLocks noChangeArrowheads="1"/>
          </p:cNvSpPr>
          <p:nvPr/>
        </p:nvSpPr>
        <p:spPr bwMode="auto">
          <a:xfrm>
            <a:off x="1295400" y="112834"/>
            <a:ext cx="6934200" cy="496766"/>
          </a:xfrm>
          <a:prstGeom prst="rect">
            <a:avLst/>
          </a:prstGeom>
          <a:noFill/>
          <a:ln w="9525">
            <a:noFill/>
            <a:miter lim="800000"/>
            <a:headEnd/>
            <a:tailEnd/>
          </a:ln>
          <a:effectLst/>
        </p:spPr>
        <p:txBody>
          <a:bodyPr lIns="84381" tIns="42192" rIns="84381" bIns="42192" anchor="ctr"/>
          <a:lstStyle/>
          <a:p>
            <a:pPr algn="ctr"/>
            <a:r>
              <a:rPr kumimoji="1" lang="ja-JP" altLang="en-US" sz="2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まとめ</a:t>
            </a:r>
            <a:endParaRPr kumimoji="1" lang="ja-JP" altLang="ja-JP" sz="2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152400" y="869676"/>
            <a:ext cx="8840963" cy="5436402"/>
          </a:xfrm>
          <a:prstGeom prst="roundRect">
            <a:avLst>
              <a:gd name="adj" fmla="val 711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52400" y="903085"/>
            <a:ext cx="8840963" cy="5078313"/>
          </a:xfrm>
          <a:prstGeom prst="rect">
            <a:avLst/>
          </a:prstGeom>
          <a:noFill/>
        </p:spPr>
        <p:txBody>
          <a:bodyPr wrap="square" rtlCol="0">
            <a:spAutoFit/>
          </a:bodyPr>
          <a:lstStyle/>
          <a:p>
            <a:pPr marL="285750" indent="-285750">
              <a:buFont typeface="Wingdings" panose="05000000000000000000" pitchFamily="2" charset="2"/>
              <a:buChar char="n"/>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自動運転システムに対する期待</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Arial" panose="020B0604020202020204" pitchFamily="34" charset="0"/>
              <a:buChar cha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より安全かつ円滑な運転を可能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→交通事故の削減、交通渋滞の緩和、環境負荷の軽減など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Arial" panose="020B0604020202020204" pitchFamily="34" charset="0"/>
              <a:buChar cha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道路交通社会の抱える諸課題の解決に貢献</a:t>
            </a: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→ドライバーの運転負担の大幅な軽減、高齢者の移動支援、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Arial" panose="020B0604020202020204" pitchFamily="34" charset="0"/>
              <a:buChar cha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過疎地域などでの移動手段の確保</a:t>
            </a:r>
          </a:p>
          <a:p>
            <a:pPr marL="742950" lvl="1" indent="-285750">
              <a:buFont typeface="Arial" panose="020B0604020202020204" pitchFamily="34" charset="0"/>
              <a:buChar cha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自動車及び周辺関連産業の成長</a:t>
            </a: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自動運転の実用化に向け、技術・制度両面での取り組みが不可欠</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今後、完全自動運転車の実用化により、人の移動の時間に全く別のことができるなどにより、移動の概念が変わる可能性</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自動運転の実用化の進展と共に、新しい周辺産業が次々と誕生していく可能性</a:t>
            </a:r>
          </a:p>
          <a:p>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自動運転の普及により、自動車が所有から共有するものへ変わる可能性があり、　公共交通機関のあり方、自動車産業のあり方など変わる可能性</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610600" y="76200"/>
            <a:ext cx="41481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3"/>
          <p:cNvSpPr txBox="1">
            <a:spLocks/>
          </p:cNvSpPr>
          <p:nvPr/>
        </p:nvSpPr>
        <p:spPr>
          <a:xfrm>
            <a:off x="6248400" y="6553200"/>
            <a:ext cx="2844800" cy="233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kumimoji="1" lang="en-US" altLang="ja-JP"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sz="14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1007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bwMode="auto">
          <a:xfrm>
            <a:off x="-304800" y="2590800"/>
            <a:ext cx="5422000" cy="369300"/>
          </a:xfrm>
          <a:prstGeom prst="rect">
            <a:avLst/>
          </a:prstGeom>
          <a:noFill/>
          <a:ln w="9525" algn="ctr">
            <a:noFill/>
            <a:miter lim="800000"/>
            <a:headEnd/>
            <a:tailEnd/>
          </a:ln>
          <a:effectLst/>
        </p:spPr>
        <p:txBody>
          <a:bodyPr wrap="square" lIns="91406" tIns="45704" rIns="91406" bIns="45704" rtlCol="0">
            <a:spAutoFit/>
          </a:bodyPr>
          <a:lstStyle/>
          <a:p>
            <a:pPr algn="ct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総人口に占める高齢者人口</a:t>
            </a:r>
            <a:r>
              <a:rPr lang="en-US" altLang="ja-JP" dirty="0">
                <a:latin typeface="Meiryo UI" panose="020B0604030504040204" pitchFamily="50" charset="-128"/>
                <a:ea typeface="Meiryo UI" panose="020B0604030504040204" pitchFamily="50" charset="-128"/>
                <a:cs typeface="Meiryo UI" panose="020B0604030504040204" pitchFamily="50" charset="-128"/>
              </a:rPr>
              <a:t>(65</a:t>
            </a:r>
            <a:r>
              <a:rPr lang="ja-JP" altLang="en-US" dirty="0">
                <a:latin typeface="Meiryo UI" panose="020B0604030504040204" pitchFamily="50" charset="-128"/>
                <a:ea typeface="Meiryo UI" panose="020B0604030504040204" pitchFamily="50" charset="-128"/>
                <a:cs typeface="Meiryo UI" panose="020B0604030504040204" pitchFamily="50" charset="-128"/>
              </a:rPr>
              <a:t>歳以上</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の割合</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a:stretch>
            <a:fillRect/>
          </a:stretch>
        </p:blipFill>
        <p:spPr>
          <a:xfrm>
            <a:off x="5105400" y="3276600"/>
            <a:ext cx="3863075" cy="2897307"/>
          </a:xfrm>
          <a:prstGeom prst="rect">
            <a:avLst/>
          </a:prstGeom>
        </p:spPr>
      </p:pic>
      <p:graphicFrame>
        <p:nvGraphicFramePr>
          <p:cNvPr id="8" name="グラフ 7"/>
          <p:cNvGraphicFramePr>
            <a:graphicFrameLocks/>
          </p:cNvGraphicFramePr>
          <p:nvPr>
            <p:extLst/>
          </p:nvPr>
        </p:nvGraphicFramePr>
        <p:xfrm>
          <a:off x="-25791" y="2990557"/>
          <a:ext cx="4897631" cy="3498479"/>
        </p:xfrm>
        <a:graphic>
          <a:graphicData uri="http://schemas.openxmlformats.org/drawingml/2006/chart">
            <c:chart xmlns:c="http://schemas.openxmlformats.org/drawingml/2006/chart" xmlns:r="http://schemas.openxmlformats.org/officeDocument/2006/relationships" r:id="rId3"/>
          </a:graphicData>
        </a:graphic>
      </p:graphicFrame>
      <p:sp>
        <p:nvSpPr>
          <p:cNvPr id="9" name="タイトル 1"/>
          <p:cNvSpPr txBox="1">
            <a:spLocks/>
          </p:cNvSpPr>
          <p:nvPr/>
        </p:nvSpPr>
        <p:spPr>
          <a:xfrm>
            <a:off x="1143000" y="18757"/>
            <a:ext cx="7105902" cy="481482"/>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自動運転に係る社会的期待　～高齢者の移動支援～</a:t>
            </a:r>
          </a:p>
        </p:txBody>
      </p:sp>
      <p:sp>
        <p:nvSpPr>
          <p:cNvPr id="10" name="テキスト ボックス 9"/>
          <p:cNvSpPr txBox="1"/>
          <p:nvPr/>
        </p:nvSpPr>
        <p:spPr>
          <a:xfrm>
            <a:off x="39858" y="685800"/>
            <a:ext cx="8906836" cy="1323439"/>
          </a:xfrm>
          <a:prstGeom prst="rect">
            <a:avLst/>
          </a:prstGeom>
          <a:noFill/>
        </p:spPr>
        <p:txBody>
          <a:bodyPr wrap="square" rtlCol="0">
            <a:spAutoFit/>
          </a:bodyPr>
          <a:lstStyle/>
          <a:p>
            <a:pPr marL="316531" indent="-316531">
              <a:buFont typeface="Wingdings" panose="05000000000000000000" pitchFamily="2" charset="2"/>
              <a:buChar char="n"/>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高齢化が加速しており、</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年の総人口に占める高齢者人口</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の割合は</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27.7%</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を記録。</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世界一</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16531" indent="-316531">
              <a:buFont typeface="Wingdings" panose="05000000000000000000" pitchFamily="2" charset="2"/>
              <a:buChar char="n"/>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自動運転技術によって、特に中山間地域に住む高齢者の移動手段を確保することが期待されている。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33459" y="628356"/>
            <a:ext cx="9012330" cy="1505243"/>
          </a:xfrm>
          <a:prstGeom prst="roundRect">
            <a:avLst>
              <a:gd name="adj" fmla="val 711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auto">
          <a:xfrm>
            <a:off x="235976" y="6497807"/>
            <a:ext cx="5561124" cy="276967"/>
          </a:xfrm>
          <a:prstGeom prst="rect">
            <a:avLst/>
          </a:prstGeom>
          <a:noFill/>
          <a:ln w="9525" algn="ctr">
            <a:noFill/>
            <a:miter lim="800000"/>
            <a:headEnd/>
            <a:tailEnd/>
          </a:ln>
          <a:effectLst/>
        </p:spPr>
        <p:txBody>
          <a:bodyPr wrap="square" lIns="91406" tIns="45704" rIns="91406" bIns="45704" rtlCol="0">
            <a:spAutoFit/>
          </a:bodyPr>
          <a:lstStyle/>
          <a:p>
            <a:r>
              <a:rPr kumimoji="1" lang="ja-JP" altLang="en-US" sz="1200" b="0" dirty="0">
                <a:latin typeface="Arial Unicode MS" panose="020B0604020202020204" pitchFamily="50" charset="-128"/>
                <a:ea typeface="Arial Unicode MS" panose="020B0604020202020204" pitchFamily="50" charset="-128"/>
                <a:cs typeface="Arial Unicode MS" panose="020B0604020202020204" pitchFamily="50" charset="-128"/>
              </a:rPr>
              <a:t>出展</a:t>
            </a:r>
            <a:r>
              <a:rPr kumimoji="1" lang="en-US" altLang="ja-JP" sz="1200" b="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rPr>
              <a:t> http://www.stat.go.jp/data/topics/pdf/topics103.pdf</a:t>
            </a:r>
            <a:endParaRPr kumimoji="1" lang="ja-JP" altLang="en-US" sz="1200" b="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3" name="テキスト ボックス 12"/>
          <p:cNvSpPr txBox="1"/>
          <p:nvPr/>
        </p:nvSpPr>
        <p:spPr bwMode="auto">
          <a:xfrm>
            <a:off x="4407800" y="2590800"/>
            <a:ext cx="5422000" cy="369300"/>
          </a:xfrm>
          <a:prstGeom prst="rect">
            <a:avLst/>
          </a:prstGeom>
          <a:noFill/>
          <a:ln w="9525" algn="ctr">
            <a:noFill/>
            <a:miter lim="800000"/>
            <a:headEnd/>
            <a:tailEnd/>
          </a:ln>
          <a:effectLst/>
        </p:spPr>
        <p:txBody>
          <a:bodyPr wrap="square" lIns="91406" tIns="45704" rIns="91406" bIns="45704" rtlCol="0">
            <a:spAutoFit/>
          </a:bodyPr>
          <a:lstStyle/>
          <a:p>
            <a:pPr algn="ct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高齢化が進む中山間地域</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5</a:t>
            </a:r>
            <a:endParaRPr kumimoji="1" lang="ja-JP" altLang="en-US" sz="1400" dirty="0">
              <a:latin typeface="+mj-ea"/>
              <a:ea typeface="+mj-ea"/>
            </a:endParaRPr>
          </a:p>
        </p:txBody>
      </p:sp>
    </p:spTree>
    <p:extLst>
      <p:ext uri="{BB962C8B-B14F-4D97-AF65-F5344CB8AC3E}">
        <p14:creationId xmlns:p14="http://schemas.microsoft.com/office/powerpoint/2010/main" val="420016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bwMode="auto">
          <a:xfrm>
            <a:off x="0" y="2514600"/>
            <a:ext cx="5561124" cy="461633"/>
          </a:xfrm>
          <a:prstGeom prst="rect">
            <a:avLst/>
          </a:prstGeom>
          <a:noFill/>
          <a:ln w="9525" algn="ctr">
            <a:noFill/>
            <a:miter lim="800000"/>
            <a:headEnd/>
            <a:tailEnd/>
          </a:ln>
          <a:effectLst/>
        </p:spPr>
        <p:txBody>
          <a:bodyPr wrap="square" lIns="91406" tIns="45704" rIns="91406" bIns="45704" rtlCol="0">
            <a:spAutoFit/>
          </a:bodyPr>
          <a:lstStyle/>
          <a:p>
            <a:pPr algn="ct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有効求人倍率の変遷</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p:cNvGraphicFramePr>
          <p:nvPr>
            <p:extLst/>
          </p:nvPr>
        </p:nvGraphicFramePr>
        <p:xfrm>
          <a:off x="280220" y="3200400"/>
          <a:ext cx="4977580" cy="3416301"/>
        </p:xfrm>
        <a:graphic>
          <a:graphicData uri="http://schemas.openxmlformats.org/drawingml/2006/chart">
            <c:chart xmlns:c="http://schemas.openxmlformats.org/drawingml/2006/chart" xmlns:r="http://schemas.openxmlformats.org/officeDocument/2006/relationships" r:id="rId2"/>
          </a:graphicData>
        </a:graphic>
      </p:graphicFrame>
      <p:pic>
        <p:nvPicPr>
          <p:cNvPr id="10" name="図 9"/>
          <p:cNvPicPr>
            <a:picLocks noChangeAspect="1"/>
          </p:cNvPicPr>
          <p:nvPr/>
        </p:nvPicPr>
        <p:blipFill>
          <a:blip r:embed="rId3"/>
          <a:stretch>
            <a:fillRect/>
          </a:stretch>
        </p:blipFill>
        <p:spPr>
          <a:xfrm>
            <a:off x="5760000" y="4521200"/>
            <a:ext cx="2952000" cy="1968000"/>
          </a:xfrm>
          <a:prstGeom prst="rect">
            <a:avLst/>
          </a:prstGeom>
        </p:spPr>
      </p:pic>
      <p:sp>
        <p:nvSpPr>
          <p:cNvPr id="11" name="タイトル 1"/>
          <p:cNvSpPr txBox="1">
            <a:spLocks/>
          </p:cNvSpPr>
          <p:nvPr/>
        </p:nvSpPr>
        <p:spPr>
          <a:xfrm>
            <a:off x="1143000" y="18757"/>
            <a:ext cx="7105902" cy="481482"/>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自動運転に係る社会的期待　～物流の効率化～</a:t>
            </a:r>
          </a:p>
        </p:txBody>
      </p:sp>
      <p:sp>
        <p:nvSpPr>
          <p:cNvPr id="12" name="テキスト ボックス 11"/>
          <p:cNvSpPr txBox="1"/>
          <p:nvPr/>
        </p:nvSpPr>
        <p:spPr>
          <a:xfrm>
            <a:off x="39858" y="685800"/>
            <a:ext cx="8906836" cy="1323439"/>
          </a:xfrm>
          <a:prstGeom prst="rect">
            <a:avLst/>
          </a:prstGeom>
          <a:noFill/>
        </p:spPr>
        <p:txBody>
          <a:bodyPr wrap="square" rtlCol="0">
            <a:spAutoFit/>
          </a:bodyPr>
          <a:lstStyle/>
          <a:p>
            <a:pPr marL="316531" indent="-316531">
              <a:buFont typeface="Wingdings" panose="05000000000000000000" pitchFamily="2" charset="2"/>
              <a:buChar char="n"/>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職業ドライバー</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特にトラックドライバー</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不足が社会課題となっている。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6531" indent="-316531">
              <a:buFont typeface="Wingdings" panose="05000000000000000000" pitchFamily="2" charset="2"/>
              <a:buChar char="n"/>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運転技術を活用して、トラック物流業界の経営効率の改善やドライバー不足への対応へ貢献することが期待されている。官民が一体となり、トラックの隊列走行や完全自動運転トラックの実現を目指してい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33459" y="628356"/>
            <a:ext cx="9012330" cy="1505243"/>
          </a:xfrm>
          <a:prstGeom prst="roundRect">
            <a:avLst>
              <a:gd name="adj" fmla="val 711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4"/>
          <a:stretch>
            <a:fillRect/>
          </a:stretch>
        </p:blipFill>
        <p:spPr>
          <a:xfrm>
            <a:off x="5760000" y="2312013"/>
            <a:ext cx="2952000" cy="2093545"/>
          </a:xfrm>
          <a:prstGeom prst="rect">
            <a:avLst/>
          </a:prstGeom>
        </p:spPr>
      </p:pic>
      <p:sp>
        <p:nvSpPr>
          <p:cNvPr id="14"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6</a:t>
            </a:r>
            <a:endParaRPr kumimoji="1" lang="ja-JP" altLang="en-US" sz="1400" dirty="0">
              <a:latin typeface="+mj-ea"/>
              <a:ea typeface="+mj-ea"/>
            </a:endParaRPr>
          </a:p>
        </p:txBody>
      </p:sp>
    </p:spTree>
    <p:extLst>
      <p:ext uri="{BB962C8B-B14F-4D97-AF65-F5344CB8AC3E}">
        <p14:creationId xmlns:p14="http://schemas.microsoft.com/office/powerpoint/2010/main" val="87167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585" b="1" kern="100" dirty="0">
                <a:solidFill>
                  <a:prstClr val="black"/>
                </a:solidFill>
                <a:latin typeface="+mj-ea"/>
                <a:ea typeface="+mj-ea"/>
                <a:cs typeface="Meiryo UI" panose="020B0604030504040204" pitchFamily="50" charset="-128"/>
              </a:rPr>
              <a:t>目次</a:t>
            </a:r>
            <a:endParaRPr lang="ja-JP" altLang="ja-JP" sz="2585" b="1" kern="100" dirty="0">
              <a:solidFill>
                <a:prstClr val="black"/>
              </a:solidFill>
              <a:latin typeface="+mj-ea"/>
              <a:ea typeface="+mj-ea"/>
              <a:cs typeface="Meiryo UI" panose="020B0604030504040204" pitchFamily="50" charset="-128"/>
            </a:endParaRPr>
          </a:p>
        </p:txBody>
      </p:sp>
      <p:sp>
        <p:nvSpPr>
          <p:cNvPr id="13" name="コンテンツ プレースホルダー 12"/>
          <p:cNvSpPr>
            <a:spLocks noGrp="1"/>
          </p:cNvSpPr>
          <p:nvPr>
            <p:ph idx="1"/>
          </p:nvPr>
        </p:nvSpPr>
        <p:spPr>
          <a:xfrm>
            <a:off x="457200" y="1371600"/>
            <a:ext cx="8229600" cy="2924633"/>
          </a:xfrm>
        </p:spPr>
        <p:txBody>
          <a:bodyPr>
            <a:normAutofit fontScale="92500" lnSpcReduction="20000"/>
          </a:bodyPr>
          <a:lstStyle/>
          <a:p>
            <a:pPr>
              <a:buFont typeface="Wingdings" panose="05000000000000000000" pitchFamily="2" charset="2"/>
              <a:buChar char="n"/>
            </a:pPr>
            <a:r>
              <a:rPr lang="ja-JP" altLang="en-US" sz="2800" dirty="0">
                <a:solidFill>
                  <a:schemeClr val="bg1">
                    <a:lumMod val="65000"/>
                  </a:schemeClr>
                </a:solidFill>
                <a:latin typeface="+mj-ea"/>
                <a:ea typeface="+mj-ea"/>
                <a:cs typeface="Meiryo UI" panose="020B0604030504040204" pitchFamily="50" charset="-128"/>
              </a:rPr>
              <a:t>１．自動運転の実現に向けた背景</a:t>
            </a:r>
            <a:endParaRPr lang="en-US" altLang="ja-JP" sz="2800" dirty="0">
              <a:solidFill>
                <a:schemeClr val="bg1">
                  <a:lumMod val="65000"/>
                </a:schemeClr>
              </a:solidFill>
              <a:latin typeface="+mj-ea"/>
              <a:ea typeface="+mj-ea"/>
              <a:cs typeface="Meiryo UI" panose="020B0604030504040204" pitchFamily="50" charset="-128"/>
            </a:endParaRPr>
          </a:p>
          <a:p>
            <a:pPr>
              <a:buFont typeface="Wingdings" panose="05000000000000000000" pitchFamily="2" charset="2"/>
              <a:buChar char="n"/>
            </a:pPr>
            <a:r>
              <a:rPr lang="ja-JP" altLang="en-US" sz="2800" dirty="0">
                <a:latin typeface="+mj-ea"/>
                <a:ea typeface="+mj-ea"/>
                <a:cs typeface="Meiryo UI" panose="020B0604030504040204" pitchFamily="50" charset="-128"/>
              </a:rPr>
              <a:t>２．米国での動き</a:t>
            </a:r>
            <a:endParaRPr lang="en-US" altLang="ja-JP" sz="2800" dirty="0">
              <a:latin typeface="+mj-ea"/>
              <a:ea typeface="+mj-ea"/>
              <a:cs typeface="Meiryo UI" panose="020B0604030504040204" pitchFamily="50" charset="-128"/>
            </a:endParaRPr>
          </a:p>
          <a:p>
            <a:pPr>
              <a:buFont typeface="Wingdings" panose="05000000000000000000" pitchFamily="2" charset="2"/>
              <a:buChar char="n"/>
            </a:pPr>
            <a:r>
              <a:rPr lang="ja-JP" altLang="en-US" sz="2800" dirty="0">
                <a:solidFill>
                  <a:schemeClr val="bg1">
                    <a:lumMod val="65000"/>
                  </a:schemeClr>
                </a:solidFill>
                <a:latin typeface="+mj-ea"/>
                <a:ea typeface="+mj-ea"/>
                <a:cs typeface="Meiryo UI" panose="020B0604030504040204" pitchFamily="50" charset="-128"/>
              </a:rPr>
              <a:t>３．国内の自動運転実用化に向けた政府の取組み</a:t>
            </a:r>
            <a:endParaRPr lang="en-US" altLang="ja-JP" sz="2800" dirty="0">
              <a:solidFill>
                <a:schemeClr val="bg1">
                  <a:lumMod val="65000"/>
                </a:schemeClr>
              </a:solidFill>
              <a:latin typeface="+mj-ea"/>
              <a:ea typeface="+mj-ea"/>
              <a:cs typeface="Meiryo UI" panose="020B0604030504040204" pitchFamily="50" charset="-128"/>
            </a:endParaRPr>
          </a:p>
          <a:p>
            <a:pPr>
              <a:buFont typeface="Wingdings" panose="05000000000000000000" pitchFamily="2" charset="2"/>
              <a:buChar char="n"/>
            </a:pPr>
            <a:endParaRPr lang="en-US" altLang="ja-JP" sz="2585" dirty="0">
              <a:solidFill>
                <a:schemeClr val="bg1">
                  <a:lumMod val="65000"/>
                </a:schemeClr>
              </a:solidFill>
              <a:latin typeface="+mj-ea"/>
              <a:ea typeface="+mj-ea"/>
              <a:cs typeface="Meiryo UI" panose="020B0604030504040204" pitchFamily="50" charset="-128"/>
            </a:endParaRPr>
          </a:p>
          <a:p>
            <a:pPr marL="683788" lvl="1" indent="-342900">
              <a:buFont typeface="Arial" panose="020B0604020202020204" pitchFamily="34" charset="0"/>
              <a:buChar char="•"/>
            </a:pPr>
            <a:r>
              <a:rPr lang="ja-JP" altLang="en-US" sz="2600" dirty="0">
                <a:latin typeface="+mj-ea"/>
                <a:ea typeface="+mj-ea"/>
                <a:cs typeface="Meiryo UI" panose="020B0604030504040204" pitchFamily="50" charset="-128"/>
              </a:rPr>
              <a:t>異業種の協業が進む自動車</a:t>
            </a:r>
          </a:p>
          <a:p>
            <a:pPr marL="683788" lvl="1" indent="-342900">
              <a:buFont typeface="Arial" panose="020B0604020202020204" pitchFamily="34" charset="0"/>
              <a:buChar char="•"/>
            </a:pPr>
            <a:r>
              <a:rPr lang="en-US" altLang="ja-JP" sz="2600" dirty="0">
                <a:latin typeface="+mj-ea"/>
                <a:ea typeface="+mj-ea"/>
                <a:cs typeface="Meiryo UI" panose="020B0604030504040204" pitchFamily="50" charset="-128"/>
              </a:rPr>
              <a:t>AI</a:t>
            </a:r>
            <a:r>
              <a:rPr lang="ja-JP" altLang="en-US" sz="2600" dirty="0">
                <a:latin typeface="+mj-ea"/>
                <a:ea typeface="+mj-ea"/>
                <a:cs typeface="Meiryo UI" panose="020B0604030504040204" pitchFamily="50" charset="-128"/>
              </a:rPr>
              <a:t>の実用化に伴う課題</a:t>
            </a:r>
          </a:p>
          <a:p>
            <a:pPr marL="683788" lvl="1" indent="-342900">
              <a:buFont typeface="Arial" panose="020B0604020202020204" pitchFamily="34" charset="0"/>
              <a:buChar char="•"/>
            </a:pPr>
            <a:r>
              <a:rPr lang="ja-JP" altLang="en-US" sz="2600" dirty="0">
                <a:latin typeface="+mj-ea"/>
                <a:ea typeface="+mj-ea"/>
                <a:cs typeface="Meiryo UI" panose="020B0604030504040204" pitchFamily="50" charset="-128"/>
              </a:rPr>
              <a:t>自動車関連で生まれる新しいビジネス</a:t>
            </a:r>
          </a:p>
        </p:txBody>
      </p:sp>
      <p:sp>
        <p:nvSpPr>
          <p:cNvPr id="4"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7</a:t>
            </a:r>
            <a:endParaRPr kumimoji="1" lang="ja-JP" altLang="en-US" sz="1400" dirty="0">
              <a:latin typeface="+mj-ea"/>
              <a:ea typeface="+mj-ea"/>
            </a:endParaRPr>
          </a:p>
        </p:txBody>
      </p:sp>
    </p:spTree>
    <p:extLst>
      <p:ext uri="{BB962C8B-B14F-4D97-AF65-F5344CB8AC3E}">
        <p14:creationId xmlns:p14="http://schemas.microsoft.com/office/powerpoint/2010/main" val="280783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585" b="1" kern="100" dirty="0">
                <a:solidFill>
                  <a:prstClr val="black"/>
                </a:solidFill>
                <a:latin typeface="+mj-ea"/>
                <a:ea typeface="+mj-ea"/>
                <a:cs typeface="Meiryo UI" panose="020B0604030504040204" pitchFamily="50" charset="-128"/>
              </a:rPr>
              <a:t>自動車分野で進む異業種連携</a:t>
            </a:r>
          </a:p>
        </p:txBody>
      </p:sp>
      <p:sp>
        <p:nvSpPr>
          <p:cNvPr id="24" name="角丸四角形 23"/>
          <p:cNvSpPr/>
          <p:nvPr/>
        </p:nvSpPr>
        <p:spPr>
          <a:xfrm>
            <a:off x="33459" y="628357"/>
            <a:ext cx="9012330" cy="743243"/>
          </a:xfrm>
          <a:prstGeom prst="roundRect">
            <a:avLst>
              <a:gd name="adj" fmla="val 711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6200" y="819090"/>
            <a:ext cx="8915400" cy="400110"/>
          </a:xfrm>
          <a:prstGeom prst="rect">
            <a:avLst/>
          </a:prstGeom>
        </p:spPr>
        <p:txBody>
          <a:bodyPr wrap="square">
            <a:spAutoFit/>
          </a:bodyPr>
          <a:lstStyle/>
          <a:p>
            <a:pPr marL="342900" indent="-342900">
              <a:buFont typeface="Wingdings" panose="05000000000000000000" pitchFamily="2" charset="2"/>
              <a:buChar char="n"/>
            </a:pPr>
            <a:r>
              <a:rPr lang="ja-JP" altLang="en-US" sz="2000" dirty="0">
                <a:solidFill>
                  <a:prstClr val="black"/>
                </a:solidFill>
                <a:latin typeface="+mj-ea"/>
              </a:rPr>
              <a:t>自動車分野で進展する異業種企業間連携</a:t>
            </a:r>
          </a:p>
        </p:txBody>
      </p:sp>
      <p:sp>
        <p:nvSpPr>
          <p:cNvPr id="2" name="正方形/長方形 1"/>
          <p:cNvSpPr/>
          <p:nvPr/>
        </p:nvSpPr>
        <p:spPr>
          <a:xfrm>
            <a:off x="76200" y="1889879"/>
            <a:ext cx="8229600" cy="3170099"/>
          </a:xfrm>
          <a:prstGeom prst="rect">
            <a:avLst/>
          </a:prstGeom>
        </p:spPr>
        <p:txBody>
          <a:bodyPr wrap="square">
            <a:spAutoFit/>
          </a:bodyPr>
          <a:lstStyle/>
          <a:p>
            <a:r>
              <a:rPr lang="ja-JP" altLang="en-US" sz="2000" b="1" dirty="0"/>
              <a:t>（</a:t>
            </a:r>
            <a:r>
              <a:rPr lang="en-US" altLang="ja-JP" sz="2000" b="1" dirty="0"/>
              <a:t>1</a:t>
            </a:r>
            <a:r>
              <a:rPr lang="ja-JP" altLang="en-US" sz="2000" b="1" dirty="0"/>
              <a:t>）音声認識アシスタント等の車載情報システムにおける連携事例</a:t>
            </a:r>
            <a:endParaRPr lang="en-US" altLang="ja-JP" sz="2000" b="1" dirty="0"/>
          </a:p>
          <a:p>
            <a:r>
              <a:rPr lang="ja-JP" altLang="en-US" dirty="0"/>
              <a:t>　</a:t>
            </a:r>
            <a:r>
              <a:rPr lang="en-US" altLang="ja-JP" dirty="0"/>
              <a:t>-  IBM</a:t>
            </a:r>
            <a:r>
              <a:rPr lang="ja-JP" altLang="en-US" dirty="0"/>
              <a:t>社と協業する</a:t>
            </a:r>
            <a:r>
              <a:rPr lang="en-US" altLang="ja-JP" dirty="0"/>
              <a:t>General Motors</a:t>
            </a:r>
            <a:r>
              <a:rPr lang="ja-JP" altLang="en-US" dirty="0"/>
              <a:t>（</a:t>
            </a:r>
            <a:r>
              <a:rPr lang="en-US" altLang="ja-JP" dirty="0"/>
              <a:t>GM</a:t>
            </a:r>
            <a:r>
              <a:rPr lang="ja-JP" altLang="en-US" dirty="0"/>
              <a:t>）社	</a:t>
            </a:r>
            <a:endParaRPr lang="en-US" altLang="ja-JP" dirty="0"/>
          </a:p>
          <a:p>
            <a:r>
              <a:rPr lang="ja-JP" altLang="en-US" dirty="0"/>
              <a:t>　</a:t>
            </a:r>
            <a:r>
              <a:rPr lang="en-US" altLang="ja-JP" dirty="0"/>
              <a:t>-  Amazon</a:t>
            </a:r>
            <a:r>
              <a:rPr lang="ja-JP" altLang="en-US" dirty="0"/>
              <a:t>社と協業する</a:t>
            </a:r>
            <a:r>
              <a:rPr lang="en-US" altLang="ja-JP" dirty="0"/>
              <a:t>Ford Motor</a:t>
            </a:r>
            <a:r>
              <a:rPr lang="ja-JP" altLang="en-US" dirty="0"/>
              <a:t>社	</a:t>
            </a:r>
            <a:endParaRPr lang="en-US" altLang="ja-JP" dirty="0"/>
          </a:p>
          <a:p>
            <a:r>
              <a:rPr lang="ja-JP" altLang="en-US" dirty="0"/>
              <a:t>　</a:t>
            </a:r>
            <a:r>
              <a:rPr lang="en-US" altLang="ja-JP" dirty="0"/>
              <a:t>-  Google</a:t>
            </a:r>
            <a:r>
              <a:rPr lang="ja-JP" altLang="en-US" dirty="0"/>
              <a:t>社と協業する</a:t>
            </a:r>
            <a:r>
              <a:rPr lang="en-US" altLang="ja-JP" dirty="0"/>
              <a:t>Fiat Chrysler Automobiles</a:t>
            </a:r>
            <a:r>
              <a:rPr lang="ja-JP" altLang="en-US" dirty="0"/>
              <a:t>（</a:t>
            </a:r>
            <a:r>
              <a:rPr lang="en-US" altLang="ja-JP" dirty="0"/>
              <a:t>FCA</a:t>
            </a:r>
            <a:r>
              <a:rPr lang="ja-JP" altLang="en-US" dirty="0"/>
              <a:t>）社</a:t>
            </a:r>
            <a:endParaRPr lang="en-US" altLang="ja-JP" dirty="0"/>
          </a:p>
          <a:p>
            <a:r>
              <a:rPr lang="ja-JP" altLang="en-US" dirty="0"/>
              <a:t>　</a:t>
            </a:r>
            <a:r>
              <a:rPr lang="en-US" altLang="ja-JP" dirty="0"/>
              <a:t>-  Microsoft</a:t>
            </a:r>
            <a:r>
              <a:rPr lang="ja-JP" altLang="en-US" dirty="0"/>
              <a:t>社と協業する</a:t>
            </a:r>
            <a:r>
              <a:rPr lang="en-US" altLang="ja-JP" dirty="0"/>
              <a:t>BMW</a:t>
            </a:r>
            <a:r>
              <a:rPr lang="ja-JP" altLang="en-US" dirty="0"/>
              <a:t>社／ルノー・日産アライアンス</a:t>
            </a:r>
            <a:endParaRPr lang="en-US" altLang="ja-JP" dirty="0"/>
          </a:p>
          <a:p>
            <a:endParaRPr lang="en-US" altLang="ja-JP" dirty="0"/>
          </a:p>
          <a:p>
            <a:r>
              <a:rPr lang="ja-JP" altLang="en-US" sz="2000" b="1" dirty="0"/>
              <a:t>（</a:t>
            </a:r>
            <a:r>
              <a:rPr lang="en-US" altLang="ja-JP" sz="2000" b="1" dirty="0"/>
              <a:t>2</a:t>
            </a:r>
            <a:r>
              <a:rPr lang="ja-JP" altLang="en-US" sz="2000" b="1" dirty="0"/>
              <a:t>）自動運転分野における連携事例</a:t>
            </a:r>
            <a:r>
              <a:rPr lang="ja-JP" altLang="en-US" sz="2000" dirty="0"/>
              <a:t>	</a:t>
            </a:r>
            <a:endParaRPr lang="en-US" altLang="ja-JP" sz="2000" dirty="0"/>
          </a:p>
          <a:p>
            <a:r>
              <a:rPr lang="ja-JP" altLang="en-US" dirty="0"/>
              <a:t>　</a:t>
            </a:r>
            <a:r>
              <a:rPr lang="en-US" altLang="ja-JP" dirty="0"/>
              <a:t>- </a:t>
            </a:r>
            <a:r>
              <a:rPr lang="ja-JP" altLang="en-US" dirty="0"/>
              <a:t>米</a:t>
            </a:r>
            <a:r>
              <a:rPr lang="en-US" altLang="ja-JP" dirty="0"/>
              <a:t>AI</a:t>
            </a:r>
            <a:r>
              <a:rPr lang="ja-JP" altLang="en-US" dirty="0"/>
              <a:t>スタートアップ</a:t>
            </a:r>
            <a:r>
              <a:rPr lang="en-US" altLang="ja-JP" dirty="0"/>
              <a:t>Argo AI</a:t>
            </a:r>
            <a:r>
              <a:rPr lang="ja-JP" altLang="en-US" dirty="0"/>
              <a:t>社と協業する</a:t>
            </a:r>
            <a:r>
              <a:rPr lang="en-US" altLang="ja-JP" dirty="0"/>
              <a:t>Ford</a:t>
            </a:r>
            <a:r>
              <a:rPr lang="ja-JP" altLang="en-US" dirty="0"/>
              <a:t>社</a:t>
            </a:r>
            <a:endParaRPr lang="en-US" altLang="ja-JP" dirty="0"/>
          </a:p>
          <a:p>
            <a:r>
              <a:rPr lang="ja-JP" altLang="en-US" dirty="0"/>
              <a:t>　</a:t>
            </a:r>
            <a:r>
              <a:rPr lang="en-US" altLang="ja-JP" dirty="0"/>
              <a:t>- Google</a:t>
            </a:r>
            <a:r>
              <a:rPr lang="ja-JP" altLang="en-US" dirty="0"/>
              <a:t>社と協業する</a:t>
            </a:r>
            <a:r>
              <a:rPr lang="en-US" altLang="ja-JP" dirty="0"/>
              <a:t>FCA</a:t>
            </a:r>
            <a:r>
              <a:rPr lang="ja-JP" altLang="en-US" dirty="0"/>
              <a:t>社	</a:t>
            </a:r>
            <a:endParaRPr lang="en-US" altLang="ja-JP" dirty="0"/>
          </a:p>
          <a:p>
            <a:r>
              <a:rPr lang="ja-JP" altLang="en-US" dirty="0"/>
              <a:t>　</a:t>
            </a:r>
            <a:r>
              <a:rPr lang="en-US" altLang="ja-JP" dirty="0"/>
              <a:t>- </a:t>
            </a:r>
            <a:r>
              <a:rPr lang="ja-JP" altLang="en-US" dirty="0"/>
              <a:t>米グラフィックプロセッサ企業</a:t>
            </a:r>
            <a:r>
              <a:rPr lang="en-US" altLang="ja-JP" dirty="0"/>
              <a:t>NVIDIA</a:t>
            </a:r>
            <a:r>
              <a:rPr lang="ja-JP" altLang="en-US" dirty="0"/>
              <a:t>社と協業する</a:t>
            </a:r>
            <a:r>
              <a:rPr lang="en-US" altLang="ja-JP" dirty="0"/>
              <a:t>Audi</a:t>
            </a:r>
            <a:r>
              <a:rPr lang="ja-JP" altLang="en-US" dirty="0"/>
              <a:t>社</a:t>
            </a:r>
            <a:endParaRPr lang="en-US" altLang="ja-JP" dirty="0"/>
          </a:p>
          <a:p>
            <a:r>
              <a:rPr lang="ja-JP" altLang="en-US" dirty="0"/>
              <a:t>　</a:t>
            </a:r>
            <a:r>
              <a:rPr lang="en-US" altLang="ja-JP" dirty="0"/>
              <a:t>- Intel</a:t>
            </a:r>
            <a:r>
              <a:rPr lang="ja-JP" altLang="en-US" dirty="0"/>
              <a:t>社と協業する</a:t>
            </a:r>
            <a:r>
              <a:rPr lang="en-US" altLang="ja-JP" dirty="0"/>
              <a:t>BMW</a:t>
            </a:r>
            <a:r>
              <a:rPr lang="ja-JP" altLang="en-US" dirty="0"/>
              <a:t>社	</a:t>
            </a:r>
            <a:endParaRPr lang="en-US" altLang="ja-JP" dirty="0"/>
          </a:p>
        </p:txBody>
      </p:sp>
      <p:sp>
        <p:nvSpPr>
          <p:cNvPr id="25"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9</a:t>
            </a:r>
            <a:endParaRPr kumimoji="1" lang="ja-JP" altLang="en-US" sz="1400" dirty="0">
              <a:latin typeface="+mj-ea"/>
              <a:ea typeface="+mj-ea"/>
            </a:endParaRPr>
          </a:p>
        </p:txBody>
      </p:sp>
    </p:spTree>
    <p:extLst>
      <p:ext uri="{BB962C8B-B14F-4D97-AF65-F5344CB8AC3E}">
        <p14:creationId xmlns:p14="http://schemas.microsoft.com/office/powerpoint/2010/main" val="360444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585" b="1" kern="100" dirty="0">
                <a:solidFill>
                  <a:prstClr val="black"/>
                </a:solidFill>
                <a:latin typeface="+mj-ea"/>
                <a:ea typeface="+mj-ea"/>
                <a:cs typeface="Meiryo UI" panose="020B0604030504040204" pitchFamily="50" charset="-128"/>
              </a:rPr>
              <a:t>自動車分野で進む異業種連携</a:t>
            </a:r>
          </a:p>
        </p:txBody>
      </p:sp>
      <p:sp>
        <p:nvSpPr>
          <p:cNvPr id="24" name="角丸四角形 23"/>
          <p:cNvSpPr/>
          <p:nvPr/>
        </p:nvSpPr>
        <p:spPr>
          <a:xfrm>
            <a:off x="33458" y="628357"/>
            <a:ext cx="9034341" cy="3257843"/>
          </a:xfrm>
          <a:prstGeom prst="roundRect">
            <a:avLst>
              <a:gd name="adj" fmla="val 711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6200" y="685800"/>
            <a:ext cx="8991600" cy="3139321"/>
          </a:xfrm>
          <a:prstGeom prst="rect">
            <a:avLst/>
          </a:prstGeom>
        </p:spPr>
        <p:txBody>
          <a:bodyPr wrap="square">
            <a:spAutoFit/>
          </a:bodyPr>
          <a:lstStyle/>
          <a:p>
            <a:pPr marL="285750" indent="-285750">
              <a:buFont typeface="Wingdings" panose="05000000000000000000" pitchFamily="2" charset="2"/>
              <a:buChar char="n"/>
            </a:pPr>
            <a:r>
              <a:rPr lang="en-US" altLang="ja-JP" b="1" dirty="0"/>
              <a:t>IBM</a:t>
            </a:r>
            <a:r>
              <a:rPr lang="ja-JP" altLang="en-US" b="1" dirty="0"/>
              <a:t>社と</a:t>
            </a:r>
            <a:r>
              <a:rPr lang="en-US" altLang="ja-JP" b="1" dirty="0"/>
              <a:t>GM</a:t>
            </a:r>
            <a:r>
              <a:rPr lang="ja-JP" altLang="en-US" b="1" dirty="0"/>
              <a:t>社は</a:t>
            </a:r>
            <a:r>
              <a:rPr lang="en-US" altLang="ja-JP" b="1" dirty="0"/>
              <a:t>2016</a:t>
            </a:r>
            <a:r>
              <a:rPr lang="ja-JP" altLang="en-US" b="1" dirty="0"/>
              <a:t>年</a:t>
            </a:r>
            <a:r>
              <a:rPr lang="en-US" altLang="ja-JP" b="1" dirty="0"/>
              <a:t>10</a:t>
            </a:r>
            <a:r>
              <a:rPr lang="ja-JP" altLang="en-US" b="1" dirty="0"/>
              <a:t>月、</a:t>
            </a:r>
            <a:r>
              <a:rPr lang="en-US" altLang="ja-JP" b="1" dirty="0"/>
              <a:t>AI</a:t>
            </a:r>
            <a:r>
              <a:rPr lang="ja-JP" altLang="en-US" b="1" dirty="0"/>
              <a:t>を活用した車載情報システム「</a:t>
            </a:r>
            <a:r>
              <a:rPr lang="en-US" altLang="ja-JP" b="1" dirty="0"/>
              <a:t>OnStar Go</a:t>
            </a:r>
            <a:r>
              <a:rPr lang="ja-JP" altLang="en-US" b="1" dirty="0"/>
              <a:t>」の開発・提供で提携することを発表。</a:t>
            </a:r>
            <a:endParaRPr lang="en-US" altLang="ja-JP" b="1" dirty="0"/>
          </a:p>
          <a:p>
            <a:pPr marL="742950" lvl="1" indent="-285750">
              <a:buFont typeface="Wingdings" panose="05000000000000000000" pitchFamily="2" charset="2"/>
              <a:buChar char="ü"/>
            </a:pPr>
            <a:r>
              <a:rPr lang="en-US" altLang="ja-JP" dirty="0"/>
              <a:t>OnStar Go</a:t>
            </a:r>
            <a:r>
              <a:rPr lang="ja-JP" altLang="en-US" dirty="0"/>
              <a:t>では、ユーザーの同意を得て収集されたデータを分析することで</a:t>
            </a:r>
            <a:r>
              <a:rPr lang="en-US" altLang="ja-JP" dirty="0"/>
              <a:t>Watson</a:t>
            </a:r>
            <a:r>
              <a:rPr lang="ja-JP" altLang="en-US" dirty="0"/>
              <a:t>がその嗜好や意思決定、癖などを学習し、ユーザーの好みに応じたメディア／エンターテインメントサービスや小売、ガソリンスタンド、ホテル、レストラン、運輸などのサービスに関連したパートナー企業の情報を地理情報に基づいて提供する。</a:t>
            </a:r>
            <a:endParaRPr lang="en-US" altLang="ja-JP" dirty="0"/>
          </a:p>
          <a:p>
            <a:endParaRPr lang="en-US" altLang="ja-JP" dirty="0"/>
          </a:p>
          <a:p>
            <a:pPr marL="341313" indent="-341313"/>
            <a:r>
              <a:rPr lang="ja-JP" altLang="en-US" dirty="0"/>
              <a:t>例</a:t>
            </a:r>
            <a:r>
              <a:rPr lang="en-US" altLang="ja-JP" dirty="0"/>
              <a:t>)</a:t>
            </a:r>
            <a:r>
              <a:rPr lang="ja-JP" altLang="en-US" dirty="0"/>
              <a:t>・ガソリンが少なくなると給油の必要性を警告し、渋滞を避けて行ける最寄りのガソリンスタンド  までの位置情報を教え、ガソリン代の支払いもダッシュボードで行う</a:t>
            </a:r>
            <a:endParaRPr lang="en-US" altLang="ja-JP" dirty="0"/>
          </a:p>
          <a:p>
            <a:pPr marL="230188" indent="55563"/>
            <a:r>
              <a:rPr lang="ja-JP" altLang="en-US" dirty="0"/>
              <a:t>・車から商品を注文し、最寄りの小売店から送信される商品の受け取り可能時間を伝える</a:t>
            </a:r>
            <a:endParaRPr lang="en-US" altLang="ja-JP" dirty="0"/>
          </a:p>
          <a:p>
            <a:pPr marL="230188" indent="55563"/>
            <a:r>
              <a:rPr lang="ja-JP" altLang="en-US" dirty="0"/>
              <a:t>・知らない都市におけるユーザーの好みに合ったレストランの推奨・予約</a:t>
            </a:r>
            <a:endParaRPr lang="en-US" altLang="ja-JP" dirty="0"/>
          </a:p>
        </p:txBody>
      </p:sp>
      <p:pic>
        <p:nvPicPr>
          <p:cNvPr id="6" name="図 5" descr="http://www.multivu.com/players/English/7724254-ibm-watson-general-motors-onstar-go/image/ibm-and-gm-introduce-onstar-go-22-MAX800.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2600" y="4449301"/>
            <a:ext cx="2819400" cy="1914236"/>
          </a:xfrm>
          <a:prstGeom prst="rect">
            <a:avLst/>
          </a:prstGeom>
          <a:noFill/>
          <a:ln>
            <a:noFill/>
          </a:ln>
        </p:spPr>
      </p:pic>
      <p:pic>
        <p:nvPicPr>
          <p:cNvPr id="8" name="図 7"/>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7455" y="4449301"/>
            <a:ext cx="3008745" cy="1905000"/>
          </a:xfrm>
          <a:prstGeom prst="rect">
            <a:avLst/>
          </a:prstGeom>
          <a:noFill/>
          <a:ln>
            <a:noFill/>
          </a:ln>
        </p:spPr>
      </p:pic>
      <p:sp>
        <p:nvSpPr>
          <p:cNvPr id="9" name="正方形/長方形 8"/>
          <p:cNvSpPr/>
          <p:nvPr/>
        </p:nvSpPr>
        <p:spPr>
          <a:xfrm>
            <a:off x="572655" y="4092880"/>
            <a:ext cx="8229600" cy="307777"/>
          </a:xfrm>
          <a:prstGeom prst="rect">
            <a:avLst/>
          </a:prstGeom>
        </p:spPr>
        <p:txBody>
          <a:bodyPr wrap="square">
            <a:spAutoFit/>
          </a:bodyPr>
          <a:lstStyle/>
          <a:p>
            <a:r>
              <a:rPr lang="en-US" sz="1400" b="1" dirty="0"/>
              <a:t>GM</a:t>
            </a:r>
            <a:r>
              <a:rPr lang="ja-JP" altLang="en-US" sz="1400" b="1" dirty="0"/>
              <a:t>車のダッシュボードに搭載される「</a:t>
            </a:r>
            <a:r>
              <a:rPr lang="en-US" sz="1400" b="1" dirty="0"/>
              <a:t>OnStar Go</a:t>
            </a:r>
            <a:r>
              <a:rPr lang="ja-JP" altLang="en-US" sz="1400" b="1" dirty="0"/>
              <a:t>」（左）と小売店での注文商品受け取り時間の通知画面（右）</a:t>
            </a:r>
            <a:endParaRPr lang="en-US" sz="1400" dirty="0"/>
          </a:p>
        </p:txBody>
      </p:sp>
      <p:sp>
        <p:nvSpPr>
          <p:cNvPr id="10" name="正方形/長方形 9"/>
          <p:cNvSpPr/>
          <p:nvPr/>
        </p:nvSpPr>
        <p:spPr>
          <a:xfrm>
            <a:off x="6873539" y="6372999"/>
            <a:ext cx="822661" cy="276999"/>
          </a:xfrm>
          <a:prstGeom prst="rect">
            <a:avLst/>
          </a:prstGeom>
        </p:spPr>
        <p:txBody>
          <a:bodyPr wrap="none">
            <a:spAutoFit/>
          </a:bodyPr>
          <a:lstStyle/>
          <a:p>
            <a:r>
              <a:rPr lang="ja-JP" altLang="en-US" sz="1200" dirty="0"/>
              <a:t>出典：</a:t>
            </a:r>
            <a:r>
              <a:rPr lang="en-US" sz="1200" dirty="0"/>
              <a:t>IBM</a:t>
            </a:r>
          </a:p>
        </p:txBody>
      </p:sp>
      <p:sp>
        <p:nvSpPr>
          <p:cNvPr id="11"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10</a:t>
            </a:r>
            <a:endParaRPr kumimoji="1" lang="ja-JP" altLang="en-US" sz="1400" dirty="0">
              <a:latin typeface="+mj-ea"/>
              <a:ea typeface="+mj-ea"/>
            </a:endParaRPr>
          </a:p>
        </p:txBody>
      </p:sp>
    </p:spTree>
    <p:extLst>
      <p:ext uri="{BB962C8B-B14F-4D97-AF65-F5344CB8AC3E}">
        <p14:creationId xmlns:p14="http://schemas.microsoft.com/office/powerpoint/2010/main" val="15586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 y="0"/>
            <a:ext cx="9144000" cy="496766"/>
          </a:xfrm>
          <a:prstGeom prst="rect">
            <a:avLst/>
          </a:prstGeom>
          <a:noFill/>
          <a:ln w="9525">
            <a:noFill/>
            <a:miter lim="800000"/>
            <a:headEnd/>
            <a:tailEnd/>
          </a:ln>
          <a:effectLst/>
        </p:spPr>
        <p:txBody>
          <a:bodyPr lIns="84381" tIns="42192" rIns="84381" bIns="42192" anchor="ctr"/>
          <a:lstStyle/>
          <a:p>
            <a:pPr algn="ctr"/>
            <a:r>
              <a:rPr lang="ja-JP" altLang="en-US" sz="2585" b="1" kern="100" dirty="0">
                <a:solidFill>
                  <a:prstClr val="black"/>
                </a:solidFill>
                <a:latin typeface="+mj-ea"/>
                <a:ea typeface="+mj-ea"/>
                <a:cs typeface="Meiryo UI" panose="020B0604030504040204" pitchFamily="50" charset="-128"/>
              </a:rPr>
              <a:t>自動車分野で進む異業種連携</a:t>
            </a:r>
          </a:p>
        </p:txBody>
      </p:sp>
      <p:sp>
        <p:nvSpPr>
          <p:cNvPr id="24" name="角丸四角形 23"/>
          <p:cNvSpPr/>
          <p:nvPr/>
        </p:nvSpPr>
        <p:spPr>
          <a:xfrm>
            <a:off x="33458" y="628357"/>
            <a:ext cx="9034341" cy="1276643"/>
          </a:xfrm>
          <a:prstGeom prst="roundRect">
            <a:avLst>
              <a:gd name="adj" fmla="val 7115"/>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6200" y="685800"/>
            <a:ext cx="8991600" cy="1200329"/>
          </a:xfrm>
          <a:prstGeom prst="rect">
            <a:avLst/>
          </a:prstGeom>
        </p:spPr>
        <p:txBody>
          <a:bodyPr wrap="square">
            <a:spAutoFit/>
          </a:bodyPr>
          <a:lstStyle/>
          <a:p>
            <a:pPr marL="285750" indent="-285750">
              <a:buFont typeface="Wingdings" panose="05000000000000000000" pitchFamily="2" charset="2"/>
              <a:buChar char="n"/>
            </a:pPr>
            <a:r>
              <a:rPr lang="en-US" altLang="ja-JP" dirty="0"/>
              <a:t>FCA</a:t>
            </a:r>
            <a:r>
              <a:rPr lang="ja-JP" altLang="en-US" dirty="0"/>
              <a:t>社との提携を発表した</a:t>
            </a:r>
            <a:r>
              <a:rPr lang="en-US" altLang="ja-JP" dirty="0"/>
              <a:t>Google</a:t>
            </a:r>
            <a:r>
              <a:rPr lang="ja-JP" altLang="en-US" dirty="0"/>
              <a:t>社は</a:t>
            </a:r>
            <a:r>
              <a:rPr lang="en-US" altLang="ja-JP" dirty="0"/>
              <a:t>2016</a:t>
            </a:r>
            <a:r>
              <a:rPr lang="ja-JP" altLang="en-US" dirty="0"/>
              <a:t>年</a:t>
            </a:r>
            <a:r>
              <a:rPr lang="en-US" altLang="ja-JP" dirty="0"/>
              <a:t>12</a:t>
            </a:r>
            <a:r>
              <a:rPr lang="ja-JP" altLang="en-US" dirty="0"/>
              <a:t>月、自社の自動運転車開発プロジェクトを</a:t>
            </a:r>
            <a:r>
              <a:rPr lang="en-US" altLang="ja-JP" dirty="0" err="1"/>
              <a:t>Waymo</a:t>
            </a:r>
            <a:r>
              <a:rPr lang="ja-JP" altLang="en-US" dirty="0"/>
              <a:t>社として分社化することを表明。</a:t>
            </a:r>
            <a:r>
              <a:rPr lang="en-US" altLang="ja-JP" dirty="0" err="1"/>
              <a:t>Waymo</a:t>
            </a:r>
            <a:r>
              <a:rPr lang="ja-JP" altLang="en-US" dirty="0"/>
              <a:t>社において、</a:t>
            </a:r>
            <a:r>
              <a:rPr lang="en-US" altLang="ja-JP" dirty="0"/>
              <a:t>Google</a:t>
            </a:r>
            <a:r>
              <a:rPr lang="ja-JP" altLang="en-US" dirty="0"/>
              <a:t>社は自動運転車の開発を継続する一方、今後は、自動運転車の製造ではなく、自動車メーカーやライドシェアサービス、バス等の公共交通機関などに供給できる自動運転システムの開発に焦点を当てる方針。</a:t>
            </a:r>
            <a:endParaRPr lang="en-US" altLang="ja-JP" dirty="0"/>
          </a:p>
        </p:txBody>
      </p:sp>
      <p:pic>
        <p:nvPicPr>
          <p:cNvPr id="12" name="図 1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2484736"/>
            <a:ext cx="7696200" cy="4235470"/>
          </a:xfrm>
          <a:prstGeom prst="rect">
            <a:avLst/>
          </a:prstGeom>
          <a:noFill/>
          <a:ln>
            <a:noFill/>
          </a:ln>
        </p:spPr>
      </p:pic>
      <p:sp>
        <p:nvSpPr>
          <p:cNvPr id="13" name="正方形/長方形 12"/>
          <p:cNvSpPr/>
          <p:nvPr/>
        </p:nvSpPr>
        <p:spPr>
          <a:xfrm>
            <a:off x="1934486" y="2140779"/>
            <a:ext cx="5837913" cy="307777"/>
          </a:xfrm>
          <a:prstGeom prst="rect">
            <a:avLst/>
          </a:prstGeom>
        </p:spPr>
        <p:txBody>
          <a:bodyPr wrap="square">
            <a:spAutoFit/>
          </a:bodyPr>
          <a:lstStyle/>
          <a:p>
            <a:r>
              <a:rPr lang="en-US" sz="1400" b="1" dirty="0" err="1"/>
              <a:t>Waymo</a:t>
            </a:r>
            <a:r>
              <a:rPr lang="ja-JP" altLang="en-US" sz="1400" b="1" dirty="0"/>
              <a:t>社の自動運転システムを搭載した</a:t>
            </a:r>
            <a:r>
              <a:rPr lang="en-US" sz="1400" b="1" dirty="0"/>
              <a:t>Chrysler</a:t>
            </a:r>
            <a:r>
              <a:rPr lang="ja-JP" altLang="en-US" sz="1400" b="1" dirty="0"/>
              <a:t>社の「</a:t>
            </a:r>
            <a:r>
              <a:rPr lang="en-US" sz="1400" b="1" dirty="0"/>
              <a:t>Pacifica</a:t>
            </a:r>
            <a:r>
              <a:rPr lang="ja-JP" altLang="en-US" sz="1400" b="1" dirty="0"/>
              <a:t>」</a:t>
            </a:r>
            <a:endParaRPr lang="en-US" sz="1400" dirty="0"/>
          </a:p>
        </p:txBody>
      </p:sp>
      <p:sp>
        <p:nvSpPr>
          <p:cNvPr id="11" name="正方形/長方形 10"/>
          <p:cNvSpPr/>
          <p:nvPr/>
        </p:nvSpPr>
        <p:spPr>
          <a:xfrm>
            <a:off x="7391400" y="6285344"/>
            <a:ext cx="1568058" cy="276999"/>
          </a:xfrm>
          <a:prstGeom prst="rect">
            <a:avLst/>
          </a:prstGeom>
        </p:spPr>
        <p:txBody>
          <a:bodyPr wrap="none">
            <a:spAutoFit/>
          </a:bodyPr>
          <a:lstStyle/>
          <a:p>
            <a:r>
              <a:rPr lang="ja-JP" altLang="en-US" sz="1200" dirty="0"/>
              <a:t>出典：</a:t>
            </a:r>
            <a:r>
              <a:rPr lang="en-US" sz="1200" dirty="0"/>
              <a:t>Business Insider</a:t>
            </a:r>
          </a:p>
        </p:txBody>
      </p:sp>
      <p:sp>
        <p:nvSpPr>
          <p:cNvPr id="14" name="スライド番号プレースホルダー 3"/>
          <p:cNvSpPr>
            <a:spLocks noGrp="1"/>
          </p:cNvSpPr>
          <p:nvPr>
            <p:ph type="sldNum" sz="quarter" idx="12"/>
          </p:nvPr>
        </p:nvSpPr>
        <p:spPr>
          <a:xfrm>
            <a:off x="6248400" y="6553200"/>
            <a:ext cx="2844800" cy="233363"/>
          </a:xfrm>
        </p:spPr>
        <p:txBody>
          <a:bodyPr/>
          <a:lstStyle/>
          <a:p>
            <a:r>
              <a:rPr kumimoji="1" lang="en-US" altLang="ja-JP" sz="1400" dirty="0">
                <a:latin typeface="+mj-ea"/>
                <a:ea typeface="+mj-ea"/>
              </a:rPr>
              <a:t>11</a:t>
            </a:r>
            <a:endParaRPr kumimoji="1" lang="ja-JP" altLang="en-US" sz="1400" dirty="0">
              <a:latin typeface="+mj-ea"/>
              <a:ea typeface="+mj-ea"/>
            </a:endParaRPr>
          </a:p>
        </p:txBody>
      </p:sp>
    </p:spTree>
    <p:extLst>
      <p:ext uri="{BB962C8B-B14F-4D97-AF65-F5344CB8AC3E}">
        <p14:creationId xmlns:p14="http://schemas.microsoft.com/office/powerpoint/2010/main" val="3158013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lDbnNLs5kCSfMHTGJhrlUg"/>
</p:tagLst>
</file>

<file path=ppt/tags/tag2.xml><?xml version="1.0" encoding="utf-8"?>
<p:tagLst xmlns:a="http://schemas.openxmlformats.org/drawingml/2006/main" xmlns:r="http://schemas.openxmlformats.org/officeDocument/2006/relationships" xmlns:p="http://schemas.openxmlformats.org/presentationml/2006/main">
  <p:tag name="DVSHAPEID" val="XjB5kIhDnXv52BKBeOAYpz"/>
</p:tagLst>
</file>

<file path=ppt/tags/tag3.xml><?xml version="1.0" encoding="utf-8"?>
<p:tagLst xmlns:a="http://schemas.openxmlformats.org/drawingml/2006/main" xmlns:r="http://schemas.openxmlformats.org/officeDocument/2006/relationships" xmlns:p="http://schemas.openxmlformats.org/presentationml/2006/main">
  <p:tag name="DVSHAPEID" val="lDbnNLs5kCSfMHTGJhrlUg"/>
</p:tagLst>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pPr>
      <a:bodyPr lIns="0" tIns="0" rIns="0" bIns="0" rtlCol="0" anchor="ctr"/>
      <a:lstStyle>
        <a:defPPr algn="ctr">
          <a:defRPr kumimoji="1" sz="1600" b="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w="9525" algn="ctr">
          <a:noFill/>
          <a:miter lim="800000"/>
          <a:headEnd/>
          <a:tailEnd/>
        </a:ln>
        <a:effectLst/>
      </a:spPr>
      <a:bodyPr wrap="square" lIns="0" tIns="0" rIns="0" bIns="0" rtlCol="0" anchor="ctr" anchorCtr="0">
        <a:spAutoFit/>
      </a:bodyPr>
      <a:lstStyle>
        <a:defPPr algn="ctr">
          <a:defRPr kumimoji="1" sz="1600" b="0" dirty="0" smtClean="0">
            <a:latin typeface="Century Gothic" panose="020B0502020202020204" pitchFamily="34" charset="0"/>
            <a:ea typeface="HGPｺﾞｼｯｸM" panose="020B0600000000000000" pitchFamily="50" charset="-128"/>
          </a:defRPr>
        </a:defPPr>
      </a:lstStyle>
    </a:txDef>
  </a:objectDefaults>
  <a:extraClrSchemeLst/>
  <a:extLst>
    <a:ext uri="{05A4C25C-085E-4340-85A3-A5531E510DB2}">
      <thm15:themeFamily xmlns:thm15="http://schemas.microsoft.com/office/thememl/2012/main" name="CIO室テンプレート.potx" id="{ABD5D090-C2B9-4B32-B640-56E67C7AA3DB}" vid="{403F9344-B651-4A6B-9264-369342C396F7}"/>
    </a:ext>
  </a:ext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vert="horz" wrap="none" lIns="91406" tIns="45704" rIns="91406" bIns="45704" rtlCol="0">
        <a:spAutoFit/>
      </a:bodyPr>
      <a:lstStyle>
        <a:defPPr algn="ctr">
          <a:defRPr kumimoji="1" b="0" dirty="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vert="horz" wrap="none" lIns="91406" tIns="45704" rIns="91406" bIns="45704" rtlCol="0">
        <a:spAutoFit/>
      </a:bodyPr>
      <a:lstStyle>
        <a:defPPr algn="ctr">
          <a:defRPr kumimoji="1" b="0" dirty="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13360</TotalTime>
  <Words>5086</Words>
  <Application>Microsoft Office PowerPoint</Application>
  <PresentationFormat>画面に合わせる (4:3)</PresentationFormat>
  <Paragraphs>771</Paragraphs>
  <Slides>36</Slides>
  <Notes>12</Notes>
  <HiddenSlides>0</HiddenSlides>
  <MMClips>0</MMClips>
  <ScaleCrop>false</ScaleCrop>
  <HeadingPairs>
    <vt:vector size="6" baseType="variant">
      <vt:variant>
        <vt:lpstr>使用されているフォント</vt:lpstr>
      </vt:variant>
      <vt:variant>
        <vt:i4>15</vt:i4>
      </vt:variant>
      <vt:variant>
        <vt:lpstr>テーマ</vt:lpstr>
      </vt:variant>
      <vt:variant>
        <vt:i4>5</vt:i4>
      </vt:variant>
      <vt:variant>
        <vt:lpstr>スライド タイトル</vt:lpstr>
      </vt:variant>
      <vt:variant>
        <vt:i4>36</vt:i4>
      </vt:variant>
    </vt:vector>
  </HeadingPairs>
  <TitlesOfParts>
    <vt:vector size="56" baseType="lpstr">
      <vt:lpstr>Arial Unicode MS</vt:lpstr>
      <vt:lpstr>HGPｺﾞｼｯｸE</vt:lpstr>
      <vt:lpstr>HGPｺﾞｼｯｸM</vt:lpstr>
      <vt:lpstr>HGP創英角ｺﾞｼｯｸUB</vt:lpstr>
      <vt:lpstr>HGS創英角ｺﾞｼｯｸUB</vt:lpstr>
      <vt:lpstr>HG丸ｺﾞｼｯｸM-PRO</vt:lpstr>
      <vt:lpstr>Meiryo UI</vt:lpstr>
      <vt:lpstr>ＭＳ Ｐゴシック</vt:lpstr>
      <vt:lpstr>ＭＳ ゴシック</vt:lpstr>
      <vt:lpstr>Arial</vt:lpstr>
      <vt:lpstr>Calibri</vt:lpstr>
      <vt:lpstr>Century Gothic</vt:lpstr>
      <vt:lpstr>Segoe UI</vt:lpstr>
      <vt:lpstr>Times New Roman</vt:lpstr>
      <vt:lpstr>Wingdings</vt:lpstr>
      <vt:lpstr>3_Office テーマ</vt:lpstr>
      <vt:lpstr>4_Office テーマ</vt:lpstr>
      <vt:lpstr>5_Office テーマ</vt:lpstr>
      <vt:lpstr>5_Office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IT総合戦略本部の体制、ITS・自動運転の推進体制</vt:lpstr>
      <vt:lpstr>「官民ITS構想・ロードマップ」これまでの経緯</vt:lpstr>
      <vt:lpstr>PowerPoint プレゼンテーション</vt:lpstr>
      <vt:lpstr>PowerPoint プレゼンテーション</vt:lpstr>
      <vt:lpstr>PowerPoint プレゼンテーション</vt:lpstr>
      <vt:lpstr>PowerPoint プレゼンテーション</vt:lpstr>
      <vt:lpstr> 中山間地域における道の駅等を拠点とした自動運転サービス</vt:lpstr>
      <vt:lpstr>　平成２９年度　実証実験箇所（道の駅など）</vt:lpstr>
      <vt:lpstr>道の駅等を拠点とした自動運転サービス実証実験の状況</vt:lpstr>
      <vt:lpstr>日本における地域での自動運転実証実験（予定含む）</vt:lpstr>
      <vt:lpstr>PowerPoint プレゼンテーション</vt:lpstr>
      <vt:lpstr>PowerPoint プレゼンテーション</vt:lpstr>
      <vt:lpstr>PowerPoint プレゼンテーション</vt:lpstr>
      <vt:lpstr>PowerPoint プレゼンテーション</vt:lpstr>
      <vt:lpstr>（参考）自動運転市場予測</vt:lpstr>
      <vt:lpstr>（参考）自動運転関連市場予測</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Koji Hachiyama</dc:creator>
  <cp:lastModifiedBy>user</cp:lastModifiedBy>
  <cp:revision>386</cp:revision>
  <cp:lastPrinted>2017-10-06T09:46:11Z</cp:lastPrinted>
  <dcterms:created xsi:type="dcterms:W3CDTF">2015-01-12T16:26:40Z</dcterms:created>
  <dcterms:modified xsi:type="dcterms:W3CDTF">2017-11-08T05:25:29Z</dcterms:modified>
</cp:coreProperties>
</file>